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317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18" r:id="rId51"/>
    <p:sldId id="305" r:id="rId52"/>
    <p:sldId id="319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636" y="4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981961" y="2439161"/>
            <a:ext cx="3453765" cy="1727200"/>
          </a:xfrm>
          <a:custGeom>
            <a:avLst/>
            <a:gdLst/>
            <a:ahLst/>
            <a:cxnLst/>
            <a:rect l="l" t="t" r="r" b="b"/>
            <a:pathLst>
              <a:path w="3453765" h="1727200">
                <a:moveTo>
                  <a:pt x="3280664" y="0"/>
                </a:moveTo>
                <a:lnTo>
                  <a:pt x="172719" y="0"/>
                </a:lnTo>
                <a:lnTo>
                  <a:pt x="126808" y="6170"/>
                </a:lnTo>
                <a:lnTo>
                  <a:pt x="85550" y="23584"/>
                </a:lnTo>
                <a:lnTo>
                  <a:pt x="50593" y="50593"/>
                </a:lnTo>
                <a:lnTo>
                  <a:pt x="23584" y="85550"/>
                </a:lnTo>
                <a:lnTo>
                  <a:pt x="6170" y="126808"/>
                </a:lnTo>
                <a:lnTo>
                  <a:pt x="0" y="172720"/>
                </a:lnTo>
                <a:lnTo>
                  <a:pt x="0" y="1553971"/>
                </a:lnTo>
                <a:lnTo>
                  <a:pt x="6170" y="1599883"/>
                </a:lnTo>
                <a:lnTo>
                  <a:pt x="23584" y="1641141"/>
                </a:lnTo>
                <a:lnTo>
                  <a:pt x="50593" y="1676098"/>
                </a:lnTo>
                <a:lnTo>
                  <a:pt x="85550" y="1703107"/>
                </a:lnTo>
                <a:lnTo>
                  <a:pt x="126808" y="1720521"/>
                </a:lnTo>
                <a:lnTo>
                  <a:pt x="172719" y="1726692"/>
                </a:lnTo>
                <a:lnTo>
                  <a:pt x="3280664" y="1726692"/>
                </a:lnTo>
                <a:lnTo>
                  <a:pt x="3326575" y="1720521"/>
                </a:lnTo>
                <a:lnTo>
                  <a:pt x="3367833" y="1703107"/>
                </a:lnTo>
                <a:lnTo>
                  <a:pt x="3402790" y="1676098"/>
                </a:lnTo>
                <a:lnTo>
                  <a:pt x="3429799" y="1641141"/>
                </a:lnTo>
                <a:lnTo>
                  <a:pt x="3447213" y="1599883"/>
                </a:lnTo>
                <a:lnTo>
                  <a:pt x="3453384" y="1553971"/>
                </a:lnTo>
                <a:lnTo>
                  <a:pt x="3453384" y="172720"/>
                </a:lnTo>
                <a:lnTo>
                  <a:pt x="3447213" y="126808"/>
                </a:lnTo>
                <a:lnTo>
                  <a:pt x="3429799" y="85550"/>
                </a:lnTo>
                <a:lnTo>
                  <a:pt x="3402790" y="50593"/>
                </a:lnTo>
                <a:lnTo>
                  <a:pt x="3367833" y="23584"/>
                </a:lnTo>
                <a:lnTo>
                  <a:pt x="3326575" y="6170"/>
                </a:lnTo>
                <a:lnTo>
                  <a:pt x="3280664" y="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925317" y="461899"/>
            <a:ext cx="6341364" cy="696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93926" y="2422525"/>
            <a:ext cx="9803765" cy="4096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5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12" Type="http://schemas.openxmlformats.org/officeDocument/2006/relationships/image" Target="../media/image84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5" Type="http://schemas.openxmlformats.org/officeDocument/2006/relationships/image" Target="../media/image87.pn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Relationship Id="rId14" Type="http://schemas.openxmlformats.org/officeDocument/2006/relationships/image" Target="../media/image8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8029"/>
            <a:ext cx="12192000" cy="68579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129337" y="4648200"/>
            <a:ext cx="347281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dirty="0">
                <a:highlight>
                  <a:srgbClr val="FFFF00"/>
                </a:highlight>
                <a:latin typeface="Calibri"/>
                <a:cs typeface="Calibri"/>
              </a:rPr>
              <a:t>Pengelolaan</a:t>
            </a:r>
            <a:r>
              <a:rPr sz="2800" b="1" spc="-90" dirty="0">
                <a:highlight>
                  <a:srgbClr val="FFFF00"/>
                </a:highlight>
                <a:latin typeface="Calibri"/>
                <a:cs typeface="Calibri"/>
              </a:rPr>
              <a:t> </a:t>
            </a:r>
            <a:r>
              <a:rPr sz="2800" b="1" dirty="0">
                <a:highlight>
                  <a:srgbClr val="FFFF00"/>
                </a:highlight>
                <a:latin typeface="Calibri"/>
                <a:cs typeface="Calibri"/>
              </a:rPr>
              <a:t>Arsip</a:t>
            </a:r>
            <a:r>
              <a:rPr sz="2800" b="1" spc="-90" dirty="0">
                <a:highlight>
                  <a:srgbClr val="FFFF00"/>
                </a:highlight>
                <a:latin typeface="Calibri"/>
                <a:cs typeface="Calibri"/>
              </a:rPr>
              <a:t> </a:t>
            </a:r>
            <a:r>
              <a:rPr sz="2800" b="1" spc="-10" dirty="0">
                <a:highlight>
                  <a:srgbClr val="FFFF00"/>
                </a:highlight>
                <a:latin typeface="Calibri"/>
                <a:cs typeface="Calibri"/>
              </a:rPr>
              <a:t>Aktif</a:t>
            </a:r>
            <a:endParaRPr sz="2800" dirty="0">
              <a:highlight>
                <a:srgbClr val="FFFF00"/>
              </a:highlight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153400" y="5264658"/>
            <a:ext cx="290156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400" dirty="0">
                <a:latin typeface="Calibri"/>
                <a:cs typeface="Calibri"/>
              </a:rPr>
              <a:t>24 </a:t>
            </a:r>
            <a:r>
              <a:rPr lang="en-US" sz="2400" dirty="0" err="1">
                <a:latin typeface="Calibri"/>
                <a:cs typeface="Calibri"/>
              </a:rPr>
              <a:t>Pebruari</a:t>
            </a:r>
            <a:r>
              <a:rPr lang="en-US" sz="2400" dirty="0">
                <a:latin typeface="Calibri"/>
                <a:cs typeface="Calibri"/>
              </a:rPr>
              <a:t> 2024</a:t>
            </a:r>
            <a:endParaRPr sz="24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24534" y="530478"/>
            <a:ext cx="101384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Bagaimanakah</a:t>
            </a:r>
            <a:r>
              <a:rPr sz="3600" spc="-100" dirty="0"/>
              <a:t> </a:t>
            </a:r>
            <a:r>
              <a:rPr sz="3600" dirty="0"/>
              <a:t>Pengelolaan</a:t>
            </a:r>
            <a:r>
              <a:rPr sz="3600" spc="-105" dirty="0"/>
              <a:t> </a:t>
            </a:r>
            <a:r>
              <a:rPr sz="3600" dirty="0"/>
              <a:t>Arsip</a:t>
            </a:r>
            <a:r>
              <a:rPr sz="3600" spc="-95" dirty="0"/>
              <a:t> </a:t>
            </a:r>
            <a:r>
              <a:rPr sz="3600" dirty="0"/>
              <a:t>Bapak/Ibu</a:t>
            </a:r>
            <a:r>
              <a:rPr sz="3600" spc="-114" dirty="0"/>
              <a:t> </a:t>
            </a:r>
            <a:r>
              <a:rPr sz="3600" dirty="0"/>
              <a:t>di</a:t>
            </a:r>
            <a:r>
              <a:rPr sz="3600" spc="-90" dirty="0"/>
              <a:t> </a:t>
            </a:r>
            <a:r>
              <a:rPr sz="3600" spc="-10" dirty="0"/>
              <a:t>Kantor?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9660" y="1629155"/>
            <a:ext cx="9928860" cy="430072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892935">
              <a:lnSpc>
                <a:spcPct val="100000"/>
              </a:lnSpc>
              <a:spcBef>
                <a:spcPts val="105"/>
              </a:spcBef>
            </a:pPr>
            <a:r>
              <a:rPr dirty="0"/>
              <a:t>Seperti </a:t>
            </a:r>
            <a:r>
              <a:rPr spc="-20" dirty="0"/>
              <a:t>ini?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79904" y="2133600"/>
            <a:ext cx="2685288" cy="360121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55664" y="2133600"/>
            <a:ext cx="3134867" cy="374294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90040">
              <a:lnSpc>
                <a:spcPct val="100000"/>
              </a:lnSpc>
              <a:spcBef>
                <a:spcPts val="95"/>
              </a:spcBef>
            </a:pPr>
            <a:r>
              <a:rPr sz="4000" dirty="0"/>
              <a:t>Atau</a:t>
            </a:r>
            <a:r>
              <a:rPr sz="4000" spc="-165" dirty="0"/>
              <a:t> </a:t>
            </a:r>
            <a:r>
              <a:rPr sz="4000" dirty="0"/>
              <a:t>Seperti</a:t>
            </a:r>
            <a:r>
              <a:rPr sz="4000" spc="-150" dirty="0"/>
              <a:t> </a:t>
            </a:r>
            <a:r>
              <a:rPr sz="4000" spc="-25" dirty="0"/>
              <a:t>Ini</a:t>
            </a:r>
            <a:endParaRPr sz="4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66416" y="1557527"/>
            <a:ext cx="7417308" cy="417423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565275">
              <a:lnSpc>
                <a:spcPct val="100000"/>
              </a:lnSpc>
              <a:spcBef>
                <a:spcPts val="105"/>
              </a:spcBef>
            </a:pPr>
            <a:r>
              <a:rPr spc="-30" dirty="0"/>
              <a:t>SEBAIKNYA.....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84035" y="1412747"/>
            <a:ext cx="3960875" cy="174802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75460" y="1484375"/>
            <a:ext cx="3816096" cy="501396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12408" y="3212592"/>
            <a:ext cx="4032503" cy="316991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4476" y="2427732"/>
            <a:ext cx="4190240" cy="4139948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80616" y="714755"/>
            <a:ext cx="4143755" cy="4213860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5440934" y="774445"/>
            <a:ext cx="2495550" cy="1453515"/>
            <a:chOff x="5440934" y="774445"/>
            <a:chExt cx="2495550" cy="1453515"/>
          </a:xfrm>
        </p:grpSpPr>
        <p:sp>
          <p:nvSpPr>
            <p:cNvPr id="5" name="object 5"/>
            <p:cNvSpPr/>
            <p:nvPr/>
          </p:nvSpPr>
          <p:spPr>
            <a:xfrm>
              <a:off x="6436360" y="787145"/>
              <a:ext cx="1487170" cy="1428115"/>
            </a:xfrm>
            <a:custGeom>
              <a:avLst/>
              <a:gdLst/>
              <a:ahLst/>
              <a:cxnLst/>
              <a:rect l="l" t="t" r="r" b="b"/>
              <a:pathLst>
                <a:path w="1487170" h="1428114">
                  <a:moveTo>
                    <a:pt x="356996" y="0"/>
                  </a:moveTo>
                  <a:lnTo>
                    <a:pt x="0" y="0"/>
                  </a:lnTo>
                  <a:lnTo>
                    <a:pt x="40570" y="1206"/>
                  </a:lnTo>
                  <a:lnTo>
                    <a:pt x="80790" y="4798"/>
                  </a:lnTo>
                  <a:lnTo>
                    <a:pt x="120625" y="10734"/>
                  </a:lnTo>
                  <a:lnTo>
                    <a:pt x="160036" y="18972"/>
                  </a:lnTo>
                  <a:lnTo>
                    <a:pt x="198986" y="29469"/>
                  </a:lnTo>
                  <a:lnTo>
                    <a:pt x="237437" y="42185"/>
                  </a:lnTo>
                  <a:lnTo>
                    <a:pt x="275354" y="57077"/>
                  </a:lnTo>
                  <a:lnTo>
                    <a:pt x="312698" y="74103"/>
                  </a:lnTo>
                  <a:lnTo>
                    <a:pt x="349433" y="93221"/>
                  </a:lnTo>
                  <a:lnTo>
                    <a:pt x="385521" y="114391"/>
                  </a:lnTo>
                  <a:lnTo>
                    <a:pt x="420925" y="137569"/>
                  </a:lnTo>
                  <a:lnTo>
                    <a:pt x="455607" y="162714"/>
                  </a:lnTo>
                  <a:lnTo>
                    <a:pt x="489531" y="189784"/>
                  </a:lnTo>
                  <a:lnTo>
                    <a:pt x="522660" y="218737"/>
                  </a:lnTo>
                  <a:lnTo>
                    <a:pt x="554956" y="249532"/>
                  </a:lnTo>
                  <a:lnTo>
                    <a:pt x="586382" y="282126"/>
                  </a:lnTo>
                  <a:lnTo>
                    <a:pt x="616901" y="316477"/>
                  </a:lnTo>
                  <a:lnTo>
                    <a:pt x="646475" y="352545"/>
                  </a:lnTo>
                  <a:lnTo>
                    <a:pt x="675068" y="390286"/>
                  </a:lnTo>
                  <a:lnTo>
                    <a:pt x="702643" y="429660"/>
                  </a:lnTo>
                  <a:lnTo>
                    <a:pt x="729161" y="470624"/>
                  </a:lnTo>
                  <a:lnTo>
                    <a:pt x="754586" y="513136"/>
                  </a:lnTo>
                  <a:lnTo>
                    <a:pt x="778881" y="557155"/>
                  </a:lnTo>
                  <a:lnTo>
                    <a:pt x="802009" y="602638"/>
                  </a:lnTo>
                  <a:lnTo>
                    <a:pt x="823932" y="649544"/>
                  </a:lnTo>
                  <a:lnTo>
                    <a:pt x="844613" y="697831"/>
                  </a:lnTo>
                  <a:lnTo>
                    <a:pt x="864015" y="747457"/>
                  </a:lnTo>
                  <a:lnTo>
                    <a:pt x="882100" y="798380"/>
                  </a:lnTo>
                  <a:lnTo>
                    <a:pt x="898833" y="850559"/>
                  </a:lnTo>
                  <a:lnTo>
                    <a:pt x="914174" y="903951"/>
                  </a:lnTo>
                  <a:lnTo>
                    <a:pt x="928088" y="958515"/>
                  </a:lnTo>
                  <a:lnTo>
                    <a:pt x="940537" y="1014209"/>
                  </a:lnTo>
                  <a:lnTo>
                    <a:pt x="951484" y="1070990"/>
                  </a:lnTo>
                  <a:lnTo>
                    <a:pt x="772921" y="1070990"/>
                  </a:lnTo>
                  <a:lnTo>
                    <a:pt x="1161161" y="1427988"/>
                  </a:lnTo>
                  <a:lnTo>
                    <a:pt x="1486915" y="1070990"/>
                  </a:lnTo>
                  <a:lnTo>
                    <a:pt x="1308481" y="1070990"/>
                  </a:lnTo>
                  <a:lnTo>
                    <a:pt x="1297534" y="1014209"/>
                  </a:lnTo>
                  <a:lnTo>
                    <a:pt x="1285085" y="958515"/>
                  </a:lnTo>
                  <a:lnTo>
                    <a:pt x="1271171" y="903951"/>
                  </a:lnTo>
                  <a:lnTo>
                    <a:pt x="1255830" y="850559"/>
                  </a:lnTo>
                  <a:lnTo>
                    <a:pt x="1239097" y="798380"/>
                  </a:lnTo>
                  <a:lnTo>
                    <a:pt x="1221012" y="747457"/>
                  </a:lnTo>
                  <a:lnTo>
                    <a:pt x="1201610" y="697831"/>
                  </a:lnTo>
                  <a:lnTo>
                    <a:pt x="1180929" y="649544"/>
                  </a:lnTo>
                  <a:lnTo>
                    <a:pt x="1159006" y="602638"/>
                  </a:lnTo>
                  <a:lnTo>
                    <a:pt x="1135878" y="557155"/>
                  </a:lnTo>
                  <a:lnTo>
                    <a:pt x="1111583" y="513136"/>
                  </a:lnTo>
                  <a:lnTo>
                    <a:pt x="1086158" y="470624"/>
                  </a:lnTo>
                  <a:lnTo>
                    <a:pt x="1059640" y="429660"/>
                  </a:lnTo>
                  <a:lnTo>
                    <a:pt x="1032065" y="390286"/>
                  </a:lnTo>
                  <a:lnTo>
                    <a:pt x="1003472" y="352545"/>
                  </a:lnTo>
                  <a:lnTo>
                    <a:pt x="973898" y="316477"/>
                  </a:lnTo>
                  <a:lnTo>
                    <a:pt x="943379" y="282126"/>
                  </a:lnTo>
                  <a:lnTo>
                    <a:pt x="911953" y="249532"/>
                  </a:lnTo>
                  <a:lnTo>
                    <a:pt x="879657" y="218737"/>
                  </a:lnTo>
                  <a:lnTo>
                    <a:pt x="846528" y="189784"/>
                  </a:lnTo>
                  <a:lnTo>
                    <a:pt x="812604" y="162714"/>
                  </a:lnTo>
                  <a:lnTo>
                    <a:pt x="777922" y="137569"/>
                  </a:lnTo>
                  <a:lnTo>
                    <a:pt x="742518" y="114391"/>
                  </a:lnTo>
                  <a:lnTo>
                    <a:pt x="706430" y="93221"/>
                  </a:lnTo>
                  <a:lnTo>
                    <a:pt x="669695" y="74103"/>
                  </a:lnTo>
                  <a:lnTo>
                    <a:pt x="632351" y="57077"/>
                  </a:lnTo>
                  <a:lnTo>
                    <a:pt x="594434" y="42185"/>
                  </a:lnTo>
                  <a:lnTo>
                    <a:pt x="555983" y="29469"/>
                  </a:lnTo>
                  <a:lnTo>
                    <a:pt x="517033" y="18972"/>
                  </a:lnTo>
                  <a:lnTo>
                    <a:pt x="477622" y="10734"/>
                  </a:lnTo>
                  <a:lnTo>
                    <a:pt x="437787" y="4798"/>
                  </a:lnTo>
                  <a:lnTo>
                    <a:pt x="397567" y="1206"/>
                  </a:lnTo>
                  <a:lnTo>
                    <a:pt x="356996" y="0"/>
                  </a:lnTo>
                  <a:close/>
                </a:path>
              </a:pathLst>
            </a:custGeom>
            <a:solidFill>
              <a:srgbClr val="00CC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53634" y="787145"/>
              <a:ext cx="1161415" cy="1428115"/>
            </a:xfrm>
            <a:custGeom>
              <a:avLst/>
              <a:gdLst/>
              <a:ahLst/>
              <a:cxnLst/>
              <a:rect l="l" t="t" r="r" b="b"/>
              <a:pathLst>
                <a:path w="1161415" h="1428114">
                  <a:moveTo>
                    <a:pt x="982726" y="0"/>
                  </a:moveTo>
                  <a:lnTo>
                    <a:pt x="943197" y="1133"/>
                  </a:lnTo>
                  <a:lnTo>
                    <a:pt x="904065" y="4506"/>
                  </a:lnTo>
                  <a:lnTo>
                    <a:pt x="865359" y="10076"/>
                  </a:lnTo>
                  <a:lnTo>
                    <a:pt x="827108" y="17800"/>
                  </a:lnTo>
                  <a:lnTo>
                    <a:pt x="789342" y="27635"/>
                  </a:lnTo>
                  <a:lnTo>
                    <a:pt x="752089" y="39539"/>
                  </a:lnTo>
                  <a:lnTo>
                    <a:pt x="715380" y="53468"/>
                  </a:lnTo>
                  <a:lnTo>
                    <a:pt x="679244" y="69381"/>
                  </a:lnTo>
                  <a:lnTo>
                    <a:pt x="643709" y="87235"/>
                  </a:lnTo>
                  <a:lnTo>
                    <a:pt x="608805" y="106986"/>
                  </a:lnTo>
                  <a:lnTo>
                    <a:pt x="574563" y="128593"/>
                  </a:lnTo>
                  <a:lnTo>
                    <a:pt x="541010" y="152013"/>
                  </a:lnTo>
                  <a:lnTo>
                    <a:pt x="508176" y="177203"/>
                  </a:lnTo>
                  <a:lnTo>
                    <a:pt x="476091" y="204120"/>
                  </a:lnTo>
                  <a:lnTo>
                    <a:pt x="444784" y="232722"/>
                  </a:lnTo>
                  <a:lnTo>
                    <a:pt x="414284" y="262966"/>
                  </a:lnTo>
                  <a:lnTo>
                    <a:pt x="384621" y="294810"/>
                  </a:lnTo>
                  <a:lnTo>
                    <a:pt x="355824" y="328210"/>
                  </a:lnTo>
                  <a:lnTo>
                    <a:pt x="327923" y="363125"/>
                  </a:lnTo>
                  <a:lnTo>
                    <a:pt x="300946" y="399511"/>
                  </a:lnTo>
                  <a:lnTo>
                    <a:pt x="274923" y="437326"/>
                  </a:lnTo>
                  <a:lnTo>
                    <a:pt x="249883" y="476527"/>
                  </a:lnTo>
                  <a:lnTo>
                    <a:pt x="225856" y="517071"/>
                  </a:lnTo>
                  <a:lnTo>
                    <a:pt x="202872" y="558916"/>
                  </a:lnTo>
                  <a:lnTo>
                    <a:pt x="180958" y="602020"/>
                  </a:lnTo>
                  <a:lnTo>
                    <a:pt x="160146" y="646339"/>
                  </a:lnTo>
                  <a:lnTo>
                    <a:pt x="140463" y="691831"/>
                  </a:lnTo>
                  <a:lnTo>
                    <a:pt x="121940" y="738453"/>
                  </a:lnTo>
                  <a:lnTo>
                    <a:pt x="104606" y="786163"/>
                  </a:lnTo>
                  <a:lnTo>
                    <a:pt x="88490" y="834918"/>
                  </a:lnTo>
                  <a:lnTo>
                    <a:pt x="73621" y="884675"/>
                  </a:lnTo>
                  <a:lnTo>
                    <a:pt x="60029" y="935392"/>
                  </a:lnTo>
                  <a:lnTo>
                    <a:pt x="47743" y="987026"/>
                  </a:lnTo>
                  <a:lnTo>
                    <a:pt x="36793" y="1039534"/>
                  </a:lnTo>
                  <a:lnTo>
                    <a:pt x="27207" y="1092873"/>
                  </a:lnTo>
                  <a:lnTo>
                    <a:pt x="19016" y="1147002"/>
                  </a:lnTo>
                  <a:lnTo>
                    <a:pt x="12248" y="1201877"/>
                  </a:lnTo>
                  <a:lnTo>
                    <a:pt x="6934" y="1257456"/>
                  </a:lnTo>
                  <a:lnTo>
                    <a:pt x="3101" y="1313695"/>
                  </a:lnTo>
                  <a:lnTo>
                    <a:pt x="780" y="1370554"/>
                  </a:lnTo>
                  <a:lnTo>
                    <a:pt x="0" y="1427988"/>
                  </a:lnTo>
                  <a:lnTo>
                    <a:pt x="356996" y="1427988"/>
                  </a:lnTo>
                  <a:lnTo>
                    <a:pt x="357775" y="1370839"/>
                  </a:lnTo>
                  <a:lnTo>
                    <a:pt x="360092" y="1314193"/>
                  </a:lnTo>
                  <a:lnTo>
                    <a:pt x="363921" y="1258094"/>
                  </a:lnTo>
                  <a:lnTo>
                    <a:pt x="369234" y="1202591"/>
                  </a:lnTo>
                  <a:lnTo>
                    <a:pt x="376005" y="1147732"/>
                  </a:lnTo>
                  <a:lnTo>
                    <a:pt x="384206" y="1093562"/>
                  </a:lnTo>
                  <a:lnTo>
                    <a:pt x="393810" y="1040129"/>
                  </a:lnTo>
                  <a:lnTo>
                    <a:pt x="404791" y="987482"/>
                  </a:lnTo>
                  <a:lnTo>
                    <a:pt x="417121" y="935666"/>
                  </a:lnTo>
                  <a:lnTo>
                    <a:pt x="430773" y="884729"/>
                  </a:lnTo>
                  <a:lnTo>
                    <a:pt x="445721" y="834719"/>
                  </a:lnTo>
                  <a:lnTo>
                    <a:pt x="461936" y="785683"/>
                  </a:lnTo>
                  <a:lnTo>
                    <a:pt x="479393" y="737667"/>
                  </a:lnTo>
                  <a:lnTo>
                    <a:pt x="498063" y="690719"/>
                  </a:lnTo>
                  <a:lnTo>
                    <a:pt x="517920" y="644887"/>
                  </a:lnTo>
                  <a:lnTo>
                    <a:pt x="538937" y="600218"/>
                  </a:lnTo>
                  <a:lnTo>
                    <a:pt x="561087" y="556758"/>
                  </a:lnTo>
                  <a:lnTo>
                    <a:pt x="584342" y="514556"/>
                  </a:lnTo>
                  <a:lnTo>
                    <a:pt x="608676" y="473658"/>
                  </a:lnTo>
                  <a:lnTo>
                    <a:pt x="634062" y="434111"/>
                  </a:lnTo>
                  <a:lnTo>
                    <a:pt x="660472" y="395964"/>
                  </a:lnTo>
                  <a:lnTo>
                    <a:pt x="687880" y="359263"/>
                  </a:lnTo>
                  <a:lnTo>
                    <a:pt x="716258" y="324055"/>
                  </a:lnTo>
                  <a:lnTo>
                    <a:pt x="745579" y="290387"/>
                  </a:lnTo>
                  <a:lnTo>
                    <a:pt x="775816" y="258308"/>
                  </a:lnTo>
                  <a:lnTo>
                    <a:pt x="806943" y="227864"/>
                  </a:lnTo>
                  <a:lnTo>
                    <a:pt x="838932" y="199102"/>
                  </a:lnTo>
                  <a:lnTo>
                    <a:pt x="871756" y="172070"/>
                  </a:lnTo>
                  <a:lnTo>
                    <a:pt x="905387" y="146814"/>
                  </a:lnTo>
                  <a:lnTo>
                    <a:pt x="939800" y="123383"/>
                  </a:lnTo>
                  <a:lnTo>
                    <a:pt x="974967" y="101823"/>
                  </a:lnTo>
                  <a:lnTo>
                    <a:pt x="1010860" y="82182"/>
                  </a:lnTo>
                  <a:lnTo>
                    <a:pt x="1047453" y="64507"/>
                  </a:lnTo>
                  <a:lnTo>
                    <a:pt x="1084719" y="48844"/>
                  </a:lnTo>
                  <a:lnTo>
                    <a:pt x="1122631" y="35243"/>
                  </a:lnTo>
                  <a:lnTo>
                    <a:pt x="1161161" y="23749"/>
                  </a:lnTo>
                  <a:lnTo>
                    <a:pt x="1116885" y="13394"/>
                  </a:lnTo>
                  <a:lnTo>
                    <a:pt x="1072324" y="5969"/>
                  </a:lnTo>
                  <a:lnTo>
                    <a:pt x="1027572" y="1496"/>
                  </a:lnTo>
                  <a:lnTo>
                    <a:pt x="982726" y="0"/>
                  </a:lnTo>
                  <a:close/>
                </a:path>
              </a:pathLst>
            </a:custGeom>
            <a:solidFill>
              <a:srgbClr val="00A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453634" y="787145"/>
              <a:ext cx="2470150" cy="1428115"/>
            </a:xfrm>
            <a:custGeom>
              <a:avLst/>
              <a:gdLst/>
              <a:ahLst/>
              <a:cxnLst/>
              <a:rect l="l" t="t" r="r" b="b"/>
              <a:pathLst>
                <a:path w="2470150" h="1428114">
                  <a:moveTo>
                    <a:pt x="1161161" y="23749"/>
                  </a:moveTo>
                  <a:lnTo>
                    <a:pt x="1122631" y="35243"/>
                  </a:lnTo>
                  <a:lnTo>
                    <a:pt x="1084719" y="48844"/>
                  </a:lnTo>
                  <a:lnTo>
                    <a:pt x="1047453" y="64507"/>
                  </a:lnTo>
                  <a:lnTo>
                    <a:pt x="1010860" y="82182"/>
                  </a:lnTo>
                  <a:lnTo>
                    <a:pt x="974967" y="101823"/>
                  </a:lnTo>
                  <a:lnTo>
                    <a:pt x="939800" y="123383"/>
                  </a:lnTo>
                  <a:lnTo>
                    <a:pt x="905387" y="146814"/>
                  </a:lnTo>
                  <a:lnTo>
                    <a:pt x="871756" y="172070"/>
                  </a:lnTo>
                  <a:lnTo>
                    <a:pt x="838932" y="199102"/>
                  </a:lnTo>
                  <a:lnTo>
                    <a:pt x="806943" y="227864"/>
                  </a:lnTo>
                  <a:lnTo>
                    <a:pt x="775816" y="258308"/>
                  </a:lnTo>
                  <a:lnTo>
                    <a:pt x="745579" y="290387"/>
                  </a:lnTo>
                  <a:lnTo>
                    <a:pt x="716258" y="324055"/>
                  </a:lnTo>
                  <a:lnTo>
                    <a:pt x="687880" y="359263"/>
                  </a:lnTo>
                  <a:lnTo>
                    <a:pt x="660472" y="395964"/>
                  </a:lnTo>
                  <a:lnTo>
                    <a:pt x="634062" y="434111"/>
                  </a:lnTo>
                  <a:lnTo>
                    <a:pt x="608676" y="473658"/>
                  </a:lnTo>
                  <a:lnTo>
                    <a:pt x="584342" y="514556"/>
                  </a:lnTo>
                  <a:lnTo>
                    <a:pt x="561087" y="556758"/>
                  </a:lnTo>
                  <a:lnTo>
                    <a:pt x="538937" y="600218"/>
                  </a:lnTo>
                  <a:lnTo>
                    <a:pt x="517920" y="644887"/>
                  </a:lnTo>
                  <a:lnTo>
                    <a:pt x="498063" y="690719"/>
                  </a:lnTo>
                  <a:lnTo>
                    <a:pt x="479393" y="737667"/>
                  </a:lnTo>
                  <a:lnTo>
                    <a:pt x="461936" y="785683"/>
                  </a:lnTo>
                  <a:lnTo>
                    <a:pt x="445721" y="834719"/>
                  </a:lnTo>
                  <a:lnTo>
                    <a:pt x="430773" y="884729"/>
                  </a:lnTo>
                  <a:lnTo>
                    <a:pt x="417121" y="935666"/>
                  </a:lnTo>
                  <a:lnTo>
                    <a:pt x="404791" y="987482"/>
                  </a:lnTo>
                  <a:lnTo>
                    <a:pt x="393810" y="1040129"/>
                  </a:lnTo>
                  <a:lnTo>
                    <a:pt x="384206" y="1093562"/>
                  </a:lnTo>
                  <a:lnTo>
                    <a:pt x="376005" y="1147732"/>
                  </a:lnTo>
                  <a:lnTo>
                    <a:pt x="369234" y="1202591"/>
                  </a:lnTo>
                  <a:lnTo>
                    <a:pt x="363921" y="1258094"/>
                  </a:lnTo>
                  <a:lnTo>
                    <a:pt x="360092" y="1314193"/>
                  </a:lnTo>
                  <a:lnTo>
                    <a:pt x="357775" y="1370839"/>
                  </a:lnTo>
                  <a:lnTo>
                    <a:pt x="356996" y="1427988"/>
                  </a:lnTo>
                  <a:lnTo>
                    <a:pt x="0" y="1427988"/>
                  </a:lnTo>
                  <a:lnTo>
                    <a:pt x="780" y="1370554"/>
                  </a:lnTo>
                  <a:lnTo>
                    <a:pt x="3101" y="1313695"/>
                  </a:lnTo>
                  <a:lnTo>
                    <a:pt x="6934" y="1257456"/>
                  </a:lnTo>
                  <a:lnTo>
                    <a:pt x="12248" y="1201877"/>
                  </a:lnTo>
                  <a:lnTo>
                    <a:pt x="19016" y="1147002"/>
                  </a:lnTo>
                  <a:lnTo>
                    <a:pt x="27207" y="1092873"/>
                  </a:lnTo>
                  <a:lnTo>
                    <a:pt x="36793" y="1039534"/>
                  </a:lnTo>
                  <a:lnTo>
                    <a:pt x="47743" y="987026"/>
                  </a:lnTo>
                  <a:lnTo>
                    <a:pt x="60029" y="935392"/>
                  </a:lnTo>
                  <a:lnTo>
                    <a:pt x="73621" y="884675"/>
                  </a:lnTo>
                  <a:lnTo>
                    <a:pt x="88490" y="834918"/>
                  </a:lnTo>
                  <a:lnTo>
                    <a:pt x="104606" y="786163"/>
                  </a:lnTo>
                  <a:lnTo>
                    <a:pt x="121940" y="738453"/>
                  </a:lnTo>
                  <a:lnTo>
                    <a:pt x="140463" y="691831"/>
                  </a:lnTo>
                  <a:lnTo>
                    <a:pt x="160146" y="646339"/>
                  </a:lnTo>
                  <a:lnTo>
                    <a:pt x="180958" y="602020"/>
                  </a:lnTo>
                  <a:lnTo>
                    <a:pt x="202872" y="558916"/>
                  </a:lnTo>
                  <a:lnTo>
                    <a:pt x="225856" y="517071"/>
                  </a:lnTo>
                  <a:lnTo>
                    <a:pt x="249883" y="476527"/>
                  </a:lnTo>
                  <a:lnTo>
                    <a:pt x="274923" y="437326"/>
                  </a:lnTo>
                  <a:lnTo>
                    <a:pt x="300946" y="399511"/>
                  </a:lnTo>
                  <a:lnTo>
                    <a:pt x="327923" y="363125"/>
                  </a:lnTo>
                  <a:lnTo>
                    <a:pt x="355824" y="328210"/>
                  </a:lnTo>
                  <a:lnTo>
                    <a:pt x="384621" y="294810"/>
                  </a:lnTo>
                  <a:lnTo>
                    <a:pt x="414284" y="262966"/>
                  </a:lnTo>
                  <a:lnTo>
                    <a:pt x="444784" y="232722"/>
                  </a:lnTo>
                  <a:lnTo>
                    <a:pt x="476091" y="204120"/>
                  </a:lnTo>
                  <a:lnTo>
                    <a:pt x="508176" y="177203"/>
                  </a:lnTo>
                  <a:lnTo>
                    <a:pt x="541010" y="152013"/>
                  </a:lnTo>
                  <a:lnTo>
                    <a:pt x="574563" y="128593"/>
                  </a:lnTo>
                  <a:lnTo>
                    <a:pt x="608805" y="106986"/>
                  </a:lnTo>
                  <a:lnTo>
                    <a:pt x="643709" y="87235"/>
                  </a:lnTo>
                  <a:lnTo>
                    <a:pt x="679244" y="69381"/>
                  </a:lnTo>
                  <a:lnTo>
                    <a:pt x="715380" y="53468"/>
                  </a:lnTo>
                  <a:lnTo>
                    <a:pt x="752089" y="39539"/>
                  </a:lnTo>
                  <a:lnTo>
                    <a:pt x="789342" y="27635"/>
                  </a:lnTo>
                  <a:lnTo>
                    <a:pt x="827108" y="17800"/>
                  </a:lnTo>
                  <a:lnTo>
                    <a:pt x="865359" y="10076"/>
                  </a:lnTo>
                  <a:lnTo>
                    <a:pt x="904065" y="4506"/>
                  </a:lnTo>
                  <a:lnTo>
                    <a:pt x="943197" y="1133"/>
                  </a:lnTo>
                  <a:lnTo>
                    <a:pt x="982726" y="0"/>
                  </a:lnTo>
                  <a:lnTo>
                    <a:pt x="1339722" y="0"/>
                  </a:lnTo>
                  <a:lnTo>
                    <a:pt x="1380293" y="1206"/>
                  </a:lnTo>
                  <a:lnTo>
                    <a:pt x="1420513" y="4798"/>
                  </a:lnTo>
                  <a:lnTo>
                    <a:pt x="1460348" y="10734"/>
                  </a:lnTo>
                  <a:lnTo>
                    <a:pt x="1499759" y="18972"/>
                  </a:lnTo>
                  <a:lnTo>
                    <a:pt x="1538709" y="29469"/>
                  </a:lnTo>
                  <a:lnTo>
                    <a:pt x="1577160" y="42185"/>
                  </a:lnTo>
                  <a:lnTo>
                    <a:pt x="1615077" y="57077"/>
                  </a:lnTo>
                  <a:lnTo>
                    <a:pt x="1652421" y="74103"/>
                  </a:lnTo>
                  <a:lnTo>
                    <a:pt x="1689156" y="93221"/>
                  </a:lnTo>
                  <a:lnTo>
                    <a:pt x="1725244" y="114391"/>
                  </a:lnTo>
                  <a:lnTo>
                    <a:pt x="1760648" y="137569"/>
                  </a:lnTo>
                  <a:lnTo>
                    <a:pt x="1795330" y="162714"/>
                  </a:lnTo>
                  <a:lnTo>
                    <a:pt x="1829254" y="189784"/>
                  </a:lnTo>
                  <a:lnTo>
                    <a:pt x="1862383" y="218737"/>
                  </a:lnTo>
                  <a:lnTo>
                    <a:pt x="1894679" y="249532"/>
                  </a:lnTo>
                  <a:lnTo>
                    <a:pt x="1926105" y="282126"/>
                  </a:lnTo>
                  <a:lnTo>
                    <a:pt x="1956624" y="316477"/>
                  </a:lnTo>
                  <a:lnTo>
                    <a:pt x="1986198" y="352545"/>
                  </a:lnTo>
                  <a:lnTo>
                    <a:pt x="2014791" y="390286"/>
                  </a:lnTo>
                  <a:lnTo>
                    <a:pt x="2042366" y="429660"/>
                  </a:lnTo>
                  <a:lnTo>
                    <a:pt x="2068884" y="470624"/>
                  </a:lnTo>
                  <a:lnTo>
                    <a:pt x="2094309" y="513136"/>
                  </a:lnTo>
                  <a:lnTo>
                    <a:pt x="2118604" y="557155"/>
                  </a:lnTo>
                  <a:lnTo>
                    <a:pt x="2141732" y="602638"/>
                  </a:lnTo>
                  <a:lnTo>
                    <a:pt x="2163655" y="649544"/>
                  </a:lnTo>
                  <a:lnTo>
                    <a:pt x="2184336" y="697831"/>
                  </a:lnTo>
                  <a:lnTo>
                    <a:pt x="2203738" y="747457"/>
                  </a:lnTo>
                  <a:lnTo>
                    <a:pt x="2221823" y="798380"/>
                  </a:lnTo>
                  <a:lnTo>
                    <a:pt x="2238556" y="850559"/>
                  </a:lnTo>
                  <a:lnTo>
                    <a:pt x="2253897" y="903951"/>
                  </a:lnTo>
                  <a:lnTo>
                    <a:pt x="2267811" y="958515"/>
                  </a:lnTo>
                  <a:lnTo>
                    <a:pt x="2280260" y="1014209"/>
                  </a:lnTo>
                  <a:lnTo>
                    <a:pt x="2291207" y="1070990"/>
                  </a:lnTo>
                  <a:lnTo>
                    <a:pt x="2469641" y="1070990"/>
                  </a:lnTo>
                  <a:lnTo>
                    <a:pt x="2143887" y="1427988"/>
                  </a:lnTo>
                  <a:lnTo>
                    <a:pt x="1755647" y="1070990"/>
                  </a:lnTo>
                  <a:lnTo>
                    <a:pt x="1934210" y="1070990"/>
                  </a:lnTo>
                  <a:lnTo>
                    <a:pt x="1923263" y="1014209"/>
                  </a:lnTo>
                  <a:lnTo>
                    <a:pt x="1910814" y="958515"/>
                  </a:lnTo>
                  <a:lnTo>
                    <a:pt x="1896900" y="903951"/>
                  </a:lnTo>
                  <a:lnTo>
                    <a:pt x="1881559" y="850559"/>
                  </a:lnTo>
                  <a:lnTo>
                    <a:pt x="1864826" y="798380"/>
                  </a:lnTo>
                  <a:lnTo>
                    <a:pt x="1846741" y="747457"/>
                  </a:lnTo>
                  <a:lnTo>
                    <a:pt x="1827339" y="697831"/>
                  </a:lnTo>
                  <a:lnTo>
                    <a:pt x="1806658" y="649544"/>
                  </a:lnTo>
                  <a:lnTo>
                    <a:pt x="1784735" y="602638"/>
                  </a:lnTo>
                  <a:lnTo>
                    <a:pt x="1761607" y="557155"/>
                  </a:lnTo>
                  <a:lnTo>
                    <a:pt x="1737312" y="513136"/>
                  </a:lnTo>
                  <a:lnTo>
                    <a:pt x="1711887" y="470624"/>
                  </a:lnTo>
                  <a:lnTo>
                    <a:pt x="1685369" y="429660"/>
                  </a:lnTo>
                  <a:lnTo>
                    <a:pt x="1657794" y="390286"/>
                  </a:lnTo>
                  <a:lnTo>
                    <a:pt x="1629201" y="352545"/>
                  </a:lnTo>
                  <a:lnTo>
                    <a:pt x="1599627" y="316477"/>
                  </a:lnTo>
                  <a:lnTo>
                    <a:pt x="1569108" y="282126"/>
                  </a:lnTo>
                  <a:lnTo>
                    <a:pt x="1537682" y="249532"/>
                  </a:lnTo>
                  <a:lnTo>
                    <a:pt x="1505386" y="218737"/>
                  </a:lnTo>
                  <a:lnTo>
                    <a:pt x="1472257" y="189784"/>
                  </a:lnTo>
                  <a:lnTo>
                    <a:pt x="1438333" y="162714"/>
                  </a:lnTo>
                  <a:lnTo>
                    <a:pt x="1403651" y="137569"/>
                  </a:lnTo>
                  <a:lnTo>
                    <a:pt x="1368247" y="114391"/>
                  </a:lnTo>
                  <a:lnTo>
                    <a:pt x="1332159" y="93221"/>
                  </a:lnTo>
                  <a:lnTo>
                    <a:pt x="1295424" y="74103"/>
                  </a:lnTo>
                  <a:lnTo>
                    <a:pt x="1258080" y="57077"/>
                  </a:lnTo>
                  <a:lnTo>
                    <a:pt x="1220163" y="42185"/>
                  </a:lnTo>
                  <a:lnTo>
                    <a:pt x="1181712" y="29469"/>
                  </a:lnTo>
                  <a:lnTo>
                    <a:pt x="1142762" y="18972"/>
                  </a:lnTo>
                  <a:lnTo>
                    <a:pt x="1103351" y="10734"/>
                  </a:lnTo>
                  <a:lnTo>
                    <a:pt x="1063516" y="4798"/>
                  </a:lnTo>
                  <a:lnTo>
                    <a:pt x="1023296" y="1206"/>
                  </a:lnTo>
                  <a:lnTo>
                    <a:pt x="982726" y="0"/>
                  </a:lnTo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7900161" y="936193"/>
            <a:ext cx="236410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Arsip</a:t>
            </a:r>
            <a:r>
              <a:rPr spc="-190" dirty="0"/>
              <a:t> </a:t>
            </a:r>
            <a:r>
              <a:rPr spc="-10" dirty="0"/>
              <a:t>Aktif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000" y="214884"/>
            <a:ext cx="4715255" cy="471373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38169" y="3121863"/>
            <a:ext cx="5205730" cy="20377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92125" marR="5080" indent="-480059">
              <a:lnSpc>
                <a:spcPct val="100000"/>
              </a:lnSpc>
              <a:spcBef>
                <a:spcPts val="100"/>
              </a:spcBef>
            </a:pPr>
            <a:r>
              <a:rPr sz="6600" b="1" spc="-20" dirty="0">
                <a:latin typeface="Calibri"/>
                <a:cs typeface="Calibri"/>
              </a:rPr>
              <a:t>PENGELOLAAN </a:t>
            </a:r>
            <a:r>
              <a:rPr sz="6600" b="1" dirty="0">
                <a:latin typeface="Calibri"/>
                <a:cs typeface="Calibri"/>
              </a:rPr>
              <a:t>ARSIP</a:t>
            </a:r>
            <a:r>
              <a:rPr sz="6600" b="1" spc="-160" dirty="0">
                <a:latin typeface="Calibri"/>
                <a:cs typeface="Calibri"/>
              </a:rPr>
              <a:t> </a:t>
            </a:r>
            <a:r>
              <a:rPr sz="6600" b="1" spc="-10" dirty="0">
                <a:latin typeface="Calibri"/>
                <a:cs typeface="Calibri"/>
              </a:rPr>
              <a:t>AKTIF</a:t>
            </a:r>
            <a:endParaRPr sz="6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352800" y="146255"/>
            <a:ext cx="4820285" cy="958850"/>
          </a:xfrm>
          <a:prstGeom prst="rect">
            <a:avLst/>
          </a:prstGeom>
        </p:spPr>
        <p:txBody>
          <a:bodyPr vert="horz" wrap="square" lIns="0" tIns="177165" rIns="0" bIns="0" rtlCol="0">
            <a:spAutoFit/>
          </a:bodyPr>
          <a:lstStyle/>
          <a:p>
            <a:pPr marL="1475105" marR="5080" indent="-1463040">
              <a:lnSpc>
                <a:spcPct val="70000"/>
              </a:lnSpc>
              <a:spcBef>
                <a:spcPts val="1395"/>
              </a:spcBef>
            </a:pPr>
            <a:r>
              <a:rPr sz="3600" dirty="0">
                <a:latin typeface="Calibri Light"/>
                <a:cs typeface="Calibri Light"/>
              </a:rPr>
              <a:t>Dasar</a:t>
            </a:r>
            <a:r>
              <a:rPr sz="3600" spc="-95" dirty="0">
                <a:latin typeface="Calibri Light"/>
                <a:cs typeface="Calibri Light"/>
              </a:rPr>
              <a:t> </a:t>
            </a:r>
            <a:r>
              <a:rPr sz="3600" dirty="0">
                <a:latin typeface="Calibri Light"/>
                <a:cs typeface="Calibri Light"/>
              </a:rPr>
              <a:t>Hukum</a:t>
            </a:r>
            <a:r>
              <a:rPr sz="3600" spc="-80" dirty="0">
                <a:latin typeface="Calibri Light"/>
                <a:cs typeface="Calibri Light"/>
              </a:rPr>
              <a:t> </a:t>
            </a:r>
            <a:r>
              <a:rPr sz="3600" spc="-10" dirty="0">
                <a:latin typeface="Calibri Light"/>
                <a:cs typeface="Calibri Light"/>
              </a:rPr>
              <a:t>Pengelolaan </a:t>
            </a:r>
            <a:r>
              <a:rPr sz="3600" dirty="0">
                <a:latin typeface="Calibri Light"/>
                <a:cs typeface="Calibri Light"/>
              </a:rPr>
              <a:t>Arsip</a:t>
            </a:r>
            <a:r>
              <a:rPr sz="3600" spc="-125" dirty="0">
                <a:latin typeface="Calibri Light"/>
                <a:cs typeface="Calibri Light"/>
              </a:rPr>
              <a:t> </a:t>
            </a:r>
            <a:r>
              <a:rPr sz="3600" spc="-10" dirty="0">
                <a:latin typeface="Calibri Light"/>
                <a:cs typeface="Calibri Light"/>
              </a:rPr>
              <a:t>Aktif</a:t>
            </a:r>
            <a:endParaRPr sz="3600" dirty="0">
              <a:latin typeface="Calibri Light"/>
              <a:cs typeface="Calibri Ligh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4C18087-CD7E-4BAE-95DB-BFAF999C42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068072"/>
            <a:ext cx="10668000" cy="56766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344417" y="249123"/>
            <a:ext cx="641731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4005F"/>
                </a:solidFill>
              </a:rPr>
              <a:t>Pengolahan</a:t>
            </a:r>
            <a:r>
              <a:rPr sz="2400" spc="-40" dirty="0">
                <a:solidFill>
                  <a:srgbClr val="04005F"/>
                </a:solidFill>
              </a:rPr>
              <a:t> </a:t>
            </a:r>
            <a:r>
              <a:rPr sz="2400" dirty="0">
                <a:solidFill>
                  <a:srgbClr val="04005F"/>
                </a:solidFill>
              </a:rPr>
              <a:t>dan</a:t>
            </a:r>
            <a:r>
              <a:rPr sz="2400" spc="-30" dirty="0">
                <a:solidFill>
                  <a:srgbClr val="04005F"/>
                </a:solidFill>
              </a:rPr>
              <a:t> </a:t>
            </a:r>
            <a:r>
              <a:rPr sz="2400" dirty="0">
                <a:solidFill>
                  <a:srgbClr val="04005F"/>
                </a:solidFill>
              </a:rPr>
              <a:t>Penyimpanan</a:t>
            </a:r>
            <a:r>
              <a:rPr sz="2400" spc="-35" dirty="0">
                <a:solidFill>
                  <a:srgbClr val="04005F"/>
                </a:solidFill>
              </a:rPr>
              <a:t> </a:t>
            </a:r>
            <a:r>
              <a:rPr sz="2400" dirty="0">
                <a:solidFill>
                  <a:srgbClr val="04005F"/>
                </a:solidFill>
              </a:rPr>
              <a:t>Arsip</a:t>
            </a:r>
            <a:r>
              <a:rPr sz="2400" spc="-25" dirty="0">
                <a:solidFill>
                  <a:srgbClr val="04005F"/>
                </a:solidFill>
              </a:rPr>
              <a:t> </a:t>
            </a:r>
            <a:r>
              <a:rPr sz="2400" dirty="0">
                <a:solidFill>
                  <a:srgbClr val="04005F"/>
                </a:solidFill>
              </a:rPr>
              <a:t>Aktif</a:t>
            </a:r>
            <a:r>
              <a:rPr sz="2400" spc="-40" dirty="0">
                <a:solidFill>
                  <a:srgbClr val="04005F"/>
                </a:solidFill>
              </a:rPr>
              <a:t> </a:t>
            </a:r>
            <a:r>
              <a:rPr sz="2400" spc="-10" dirty="0">
                <a:solidFill>
                  <a:srgbClr val="04005F"/>
                </a:solidFill>
              </a:rPr>
              <a:t>(Tekstual)</a:t>
            </a:r>
            <a:endParaRPr sz="2400" dirty="0"/>
          </a:p>
          <a:p>
            <a:pPr marL="1270" algn="ctr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solidFill>
                  <a:srgbClr val="04005F"/>
                </a:solidFill>
              </a:rPr>
              <a:t>di</a:t>
            </a:r>
            <a:r>
              <a:rPr sz="2400" spc="-40" dirty="0">
                <a:solidFill>
                  <a:srgbClr val="04005F"/>
                </a:solidFill>
              </a:rPr>
              <a:t> </a:t>
            </a:r>
            <a:r>
              <a:rPr sz="2400" dirty="0">
                <a:solidFill>
                  <a:srgbClr val="04005F"/>
                </a:solidFill>
              </a:rPr>
              <a:t>CENTRAL</a:t>
            </a:r>
            <a:r>
              <a:rPr sz="2400" spc="-55" dirty="0">
                <a:solidFill>
                  <a:srgbClr val="04005F"/>
                </a:solidFill>
              </a:rPr>
              <a:t> </a:t>
            </a:r>
            <a:r>
              <a:rPr sz="2400" dirty="0">
                <a:solidFill>
                  <a:srgbClr val="04005F"/>
                </a:solidFill>
              </a:rPr>
              <a:t>FILE</a:t>
            </a:r>
            <a:r>
              <a:rPr sz="2400" spc="-40" dirty="0">
                <a:solidFill>
                  <a:srgbClr val="04005F"/>
                </a:solidFill>
              </a:rPr>
              <a:t> </a:t>
            </a:r>
            <a:r>
              <a:rPr sz="2400" dirty="0">
                <a:solidFill>
                  <a:srgbClr val="04005F"/>
                </a:solidFill>
              </a:rPr>
              <a:t>(Unit</a:t>
            </a:r>
            <a:r>
              <a:rPr sz="2400" spc="-50" dirty="0">
                <a:solidFill>
                  <a:srgbClr val="04005F"/>
                </a:solidFill>
              </a:rPr>
              <a:t> </a:t>
            </a:r>
            <a:r>
              <a:rPr sz="2400" dirty="0" err="1">
                <a:solidFill>
                  <a:srgbClr val="04005F"/>
                </a:solidFill>
              </a:rPr>
              <a:t>Pengolah</a:t>
            </a:r>
            <a:r>
              <a:rPr sz="2400" spc="-40" dirty="0">
                <a:solidFill>
                  <a:srgbClr val="04005F"/>
                </a:solidFill>
              </a:rPr>
              <a:t> </a:t>
            </a:r>
            <a:r>
              <a:rPr sz="2400" spc="-50" dirty="0">
                <a:solidFill>
                  <a:srgbClr val="04005F"/>
                </a:solidFill>
              </a:rPr>
              <a:t>)</a:t>
            </a:r>
            <a:endParaRPr sz="2400" dirty="0"/>
          </a:p>
        </p:txBody>
      </p:sp>
      <p:grpSp>
        <p:nvGrpSpPr>
          <p:cNvPr id="4" name="object 4"/>
          <p:cNvGrpSpPr/>
          <p:nvPr/>
        </p:nvGrpSpPr>
        <p:grpSpPr>
          <a:xfrm>
            <a:off x="2514600" y="1341119"/>
            <a:ext cx="7641590" cy="4991100"/>
            <a:chOff x="2514600" y="1341119"/>
            <a:chExt cx="7641590" cy="499110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534411" y="1341119"/>
              <a:ext cx="3576828" cy="205435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48400" y="1341119"/>
              <a:ext cx="3907536" cy="205435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14600" y="3604259"/>
              <a:ext cx="3505200" cy="272796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248400" y="3581399"/>
              <a:ext cx="3907536" cy="275082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4382"/>
            <a:ext cx="12191999" cy="68092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0478"/>
            <a:ext cx="12184159" cy="679703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26568" y="731011"/>
            <a:ext cx="2537460" cy="1854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4000" spc="-10" dirty="0"/>
              <a:t>Hakekat </a:t>
            </a:r>
            <a:r>
              <a:rPr sz="4000" spc="-20" dirty="0"/>
              <a:t>Pengelolaan </a:t>
            </a:r>
            <a:r>
              <a:rPr sz="4000" dirty="0"/>
              <a:t>Arsip</a:t>
            </a:r>
            <a:r>
              <a:rPr sz="4000" spc="-120" dirty="0"/>
              <a:t> </a:t>
            </a:r>
            <a:r>
              <a:rPr sz="4000" spc="-10" dirty="0"/>
              <a:t>Aktif</a:t>
            </a:r>
            <a:endParaRPr sz="4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96311" y="2396236"/>
            <a:ext cx="7168896" cy="4461761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096261" y="643890"/>
            <a:ext cx="7858125" cy="1428115"/>
          </a:xfrm>
          <a:prstGeom prst="rect">
            <a:avLst/>
          </a:prstGeom>
          <a:solidFill>
            <a:srgbClr val="4F81BC"/>
          </a:solidFill>
          <a:ln w="25400">
            <a:solidFill>
              <a:srgbClr val="385D89"/>
            </a:solidFill>
          </a:ln>
        </p:spPr>
        <p:txBody>
          <a:bodyPr vert="horz" wrap="square" lIns="0" tIns="307975" rIns="0" bIns="0" rtlCol="0">
            <a:spAutoFit/>
          </a:bodyPr>
          <a:lstStyle/>
          <a:p>
            <a:pPr marL="594360">
              <a:lnSpc>
                <a:spcPct val="100000"/>
              </a:lnSpc>
              <a:spcBef>
                <a:spcPts val="2425"/>
              </a:spcBef>
            </a:pPr>
            <a:r>
              <a:rPr sz="4800" spc="-20" dirty="0">
                <a:solidFill>
                  <a:srgbClr val="FFFFFF"/>
                </a:solidFill>
              </a:rPr>
              <a:t>Kesepakatan</a:t>
            </a:r>
            <a:r>
              <a:rPr sz="4800" spc="-155" dirty="0">
                <a:solidFill>
                  <a:srgbClr val="FFFFFF"/>
                </a:solidFill>
              </a:rPr>
              <a:t> </a:t>
            </a:r>
            <a:r>
              <a:rPr sz="4800" spc="-10" dirty="0">
                <a:solidFill>
                  <a:srgbClr val="FFFFFF"/>
                </a:solidFill>
              </a:rPr>
              <a:t>Pembelajaran</a:t>
            </a:r>
            <a:endParaRPr sz="48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58489" y="786383"/>
            <a:ext cx="3866462" cy="428548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57450" y="3860368"/>
            <a:ext cx="5994400" cy="1855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32610" marR="5080" indent="-1819910">
              <a:lnSpc>
                <a:spcPct val="100000"/>
              </a:lnSpc>
              <a:spcBef>
                <a:spcPts val="100"/>
              </a:spcBef>
            </a:pPr>
            <a:r>
              <a:rPr sz="6000" b="1" spc="-10" dirty="0">
                <a:latin typeface="Arial"/>
                <a:cs typeface="Arial"/>
              </a:rPr>
              <a:t>PEMBERKASAN ARSIP</a:t>
            </a:r>
            <a:endParaRPr sz="6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000" y="1502183"/>
            <a:ext cx="4165091" cy="2999963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92039" y="835278"/>
            <a:ext cx="4671060" cy="4564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6040" algn="ctr">
              <a:lnSpc>
                <a:spcPct val="100099"/>
              </a:lnSpc>
              <a:spcBef>
                <a:spcPts val="100"/>
              </a:spcBef>
              <a:tabLst>
                <a:tab pos="3985895" algn="l"/>
              </a:tabLst>
            </a:pPr>
            <a:r>
              <a:rPr sz="3200" b="1" dirty="0">
                <a:latin typeface="Calibri"/>
                <a:cs typeface="Calibri"/>
              </a:rPr>
              <a:t>Penempatan</a:t>
            </a:r>
            <a:r>
              <a:rPr sz="3200" b="1" spc="-13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naskah</a:t>
            </a:r>
            <a:r>
              <a:rPr sz="3200" b="1" spc="-135" dirty="0">
                <a:latin typeface="Calibri"/>
                <a:cs typeface="Calibri"/>
              </a:rPr>
              <a:t> </a:t>
            </a:r>
            <a:r>
              <a:rPr sz="2800" spc="-25" dirty="0">
                <a:latin typeface="Calibri"/>
                <a:cs typeface="Calibri"/>
              </a:rPr>
              <a:t>ke </a:t>
            </a:r>
            <a:r>
              <a:rPr sz="2800" dirty="0">
                <a:latin typeface="Calibri"/>
                <a:cs typeface="Calibri"/>
              </a:rPr>
              <a:t>dalam</a:t>
            </a:r>
            <a:r>
              <a:rPr sz="2800" spc="-10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suatu</a:t>
            </a:r>
            <a:r>
              <a:rPr sz="2800" spc="-9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himpunan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spc="-20" dirty="0">
                <a:latin typeface="Calibri"/>
                <a:cs typeface="Calibri"/>
              </a:rPr>
              <a:t>yang </a:t>
            </a:r>
            <a:r>
              <a:rPr sz="2800" dirty="0">
                <a:latin typeface="Calibri"/>
                <a:cs typeface="Calibri"/>
              </a:rPr>
              <a:t>tersusun</a:t>
            </a:r>
            <a:r>
              <a:rPr sz="2800" spc="-12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secara</a:t>
            </a:r>
            <a:r>
              <a:rPr sz="2800" spc="-150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sistematis</a:t>
            </a:r>
            <a:r>
              <a:rPr sz="2800" b="1" dirty="0">
                <a:latin typeface="Calibri"/>
                <a:cs typeface="Calibri"/>
              </a:rPr>
              <a:t>	</a:t>
            </a:r>
            <a:r>
              <a:rPr sz="2800" spc="-25" dirty="0">
                <a:latin typeface="Calibri"/>
                <a:cs typeface="Calibri"/>
              </a:rPr>
              <a:t>dan </a:t>
            </a:r>
            <a:r>
              <a:rPr sz="2800" dirty="0">
                <a:latin typeface="Calibri"/>
                <a:cs typeface="Calibri"/>
              </a:rPr>
              <a:t>logis</a:t>
            </a:r>
            <a:r>
              <a:rPr sz="2800" spc="-35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sesuai</a:t>
            </a:r>
            <a:r>
              <a:rPr sz="3200" b="1" spc="-6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dengan</a:t>
            </a:r>
            <a:r>
              <a:rPr sz="3200" b="1" spc="-50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konteks </a:t>
            </a:r>
            <a:r>
              <a:rPr sz="3200" b="1" spc="-20" dirty="0">
                <a:latin typeface="Calibri"/>
                <a:cs typeface="Calibri"/>
              </a:rPr>
              <a:t>kegiatannya</a:t>
            </a:r>
            <a:r>
              <a:rPr sz="3200" b="1" spc="-1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sehingga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menjadi </a:t>
            </a:r>
            <a:r>
              <a:rPr sz="2800" dirty="0">
                <a:latin typeface="Calibri"/>
                <a:cs typeface="Calibri"/>
              </a:rPr>
              <a:t>satu</a:t>
            </a:r>
            <a:r>
              <a:rPr sz="2800" spc="-9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berkas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karena</a:t>
            </a:r>
            <a:r>
              <a:rPr sz="2800" spc="-9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memiliki </a:t>
            </a:r>
            <a:r>
              <a:rPr sz="2800" dirty="0">
                <a:latin typeface="Calibri"/>
                <a:cs typeface="Calibri"/>
              </a:rPr>
              <a:t>hubungan</a:t>
            </a:r>
            <a:r>
              <a:rPr sz="2800" spc="-114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informasi,</a:t>
            </a:r>
            <a:r>
              <a:rPr sz="2800" spc="-13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kesamaan </a:t>
            </a:r>
            <a:r>
              <a:rPr sz="2800" dirty="0">
                <a:latin typeface="Calibri"/>
                <a:cs typeface="Calibri"/>
              </a:rPr>
              <a:t>jenis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atau</a:t>
            </a:r>
            <a:r>
              <a:rPr sz="2800" spc="-9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kesamaan</a:t>
            </a:r>
            <a:r>
              <a:rPr sz="2800" spc="-10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masalah </a:t>
            </a:r>
            <a:r>
              <a:rPr sz="2800" dirty="0">
                <a:latin typeface="Calibri"/>
                <a:cs typeface="Calibri"/>
              </a:rPr>
              <a:t>dari</a:t>
            </a:r>
            <a:r>
              <a:rPr sz="2800" spc="-5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suatu</a:t>
            </a:r>
            <a:r>
              <a:rPr sz="2800" spc="-3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unit</a:t>
            </a:r>
            <a:r>
              <a:rPr sz="2800" spc="-3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kerja.</a:t>
            </a:r>
            <a:endParaRPr sz="2800">
              <a:latin typeface="Calibri"/>
              <a:cs typeface="Calibri"/>
            </a:endParaRPr>
          </a:p>
          <a:p>
            <a:pPr marL="74295" algn="ctr">
              <a:lnSpc>
                <a:spcPct val="100000"/>
              </a:lnSpc>
              <a:spcBef>
                <a:spcPts val="675"/>
              </a:spcBef>
            </a:pPr>
            <a:r>
              <a:rPr sz="2800" dirty="0">
                <a:latin typeface="Calibri"/>
                <a:cs typeface="Calibri"/>
              </a:rPr>
              <a:t>(PP</a:t>
            </a:r>
            <a:r>
              <a:rPr sz="2800" spc="-2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no.28/2012)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969514" y="461899"/>
            <a:ext cx="625221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dirty="0">
                <a:latin typeface="Calibri"/>
                <a:cs typeface="Calibri"/>
              </a:rPr>
              <a:t>PRINSIP</a:t>
            </a:r>
            <a:r>
              <a:rPr sz="4400" spc="-90" dirty="0">
                <a:latin typeface="Calibri"/>
                <a:cs typeface="Calibri"/>
              </a:rPr>
              <a:t> </a:t>
            </a:r>
            <a:r>
              <a:rPr sz="4400" spc="-75" dirty="0">
                <a:latin typeface="Calibri"/>
                <a:cs typeface="Calibri"/>
              </a:rPr>
              <a:t>PENATAAN</a:t>
            </a:r>
            <a:r>
              <a:rPr sz="4400" spc="-85" dirty="0">
                <a:latin typeface="Calibri"/>
                <a:cs typeface="Calibri"/>
              </a:rPr>
              <a:t> </a:t>
            </a:r>
            <a:r>
              <a:rPr sz="4400" spc="-10" dirty="0">
                <a:latin typeface="Calibri"/>
                <a:cs typeface="Calibri"/>
              </a:rPr>
              <a:t>BERKAS</a:t>
            </a:r>
            <a:endParaRPr sz="44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038095" y="1696973"/>
            <a:ext cx="8124190" cy="4334510"/>
            <a:chOff x="2038095" y="1696973"/>
            <a:chExt cx="8124190" cy="4334510"/>
          </a:xfrm>
        </p:grpSpPr>
        <p:sp>
          <p:nvSpPr>
            <p:cNvPr id="4" name="object 4"/>
            <p:cNvSpPr/>
            <p:nvPr/>
          </p:nvSpPr>
          <p:spPr>
            <a:xfrm>
              <a:off x="2050795" y="1709673"/>
              <a:ext cx="908685" cy="4309110"/>
            </a:xfrm>
            <a:custGeom>
              <a:avLst/>
              <a:gdLst/>
              <a:ahLst/>
              <a:cxnLst/>
              <a:rect l="l" t="t" r="r" b="b"/>
              <a:pathLst>
                <a:path w="908685" h="4309110">
                  <a:moveTo>
                    <a:pt x="15240" y="0"/>
                  </a:moveTo>
                  <a:lnTo>
                    <a:pt x="49243" y="34519"/>
                  </a:lnTo>
                  <a:lnTo>
                    <a:pt x="82587" y="69440"/>
                  </a:lnTo>
                  <a:lnTo>
                    <a:pt x="115271" y="104756"/>
                  </a:lnTo>
                  <a:lnTo>
                    <a:pt x="147294" y="140459"/>
                  </a:lnTo>
                  <a:lnTo>
                    <a:pt x="178658" y="176540"/>
                  </a:lnTo>
                  <a:lnTo>
                    <a:pt x="209361" y="212991"/>
                  </a:lnTo>
                  <a:lnTo>
                    <a:pt x="239404" y="249806"/>
                  </a:lnTo>
                  <a:lnTo>
                    <a:pt x="268787" y="286975"/>
                  </a:lnTo>
                  <a:lnTo>
                    <a:pt x="297510" y="324491"/>
                  </a:lnTo>
                  <a:lnTo>
                    <a:pt x="325573" y="362347"/>
                  </a:lnTo>
                  <a:lnTo>
                    <a:pt x="352975" y="400533"/>
                  </a:lnTo>
                  <a:lnTo>
                    <a:pt x="379717" y="439043"/>
                  </a:lnTo>
                  <a:lnTo>
                    <a:pt x="405800" y="477869"/>
                  </a:lnTo>
                  <a:lnTo>
                    <a:pt x="431222" y="517002"/>
                  </a:lnTo>
                  <a:lnTo>
                    <a:pt x="455984" y="556435"/>
                  </a:lnTo>
                  <a:lnTo>
                    <a:pt x="480086" y="596159"/>
                  </a:lnTo>
                  <a:lnTo>
                    <a:pt x="503527" y="636168"/>
                  </a:lnTo>
                  <a:lnTo>
                    <a:pt x="526309" y="676452"/>
                  </a:lnTo>
                  <a:lnTo>
                    <a:pt x="548430" y="717005"/>
                  </a:lnTo>
                  <a:lnTo>
                    <a:pt x="569891" y="757818"/>
                  </a:lnTo>
                  <a:lnTo>
                    <a:pt x="590692" y="798884"/>
                  </a:lnTo>
                  <a:lnTo>
                    <a:pt x="610833" y="840194"/>
                  </a:lnTo>
                  <a:lnTo>
                    <a:pt x="630314" y="881740"/>
                  </a:lnTo>
                  <a:lnTo>
                    <a:pt x="649135" y="923515"/>
                  </a:lnTo>
                  <a:lnTo>
                    <a:pt x="667295" y="965512"/>
                  </a:lnTo>
                  <a:lnTo>
                    <a:pt x="684795" y="1007721"/>
                  </a:lnTo>
                  <a:lnTo>
                    <a:pt x="701636" y="1050135"/>
                  </a:lnTo>
                  <a:lnTo>
                    <a:pt x="717815" y="1092746"/>
                  </a:lnTo>
                  <a:lnTo>
                    <a:pt x="733335" y="1135547"/>
                  </a:lnTo>
                  <a:lnTo>
                    <a:pt x="748195" y="1178529"/>
                  </a:lnTo>
                  <a:lnTo>
                    <a:pt x="762394" y="1221685"/>
                  </a:lnTo>
                  <a:lnTo>
                    <a:pt x="775934" y="1265006"/>
                  </a:lnTo>
                  <a:lnTo>
                    <a:pt x="788813" y="1308485"/>
                  </a:lnTo>
                  <a:lnTo>
                    <a:pt x="801032" y="1352114"/>
                  </a:lnTo>
                  <a:lnTo>
                    <a:pt x="812590" y="1395885"/>
                  </a:lnTo>
                  <a:lnTo>
                    <a:pt x="823489" y="1439790"/>
                  </a:lnTo>
                  <a:lnTo>
                    <a:pt x="833727" y="1483822"/>
                  </a:lnTo>
                  <a:lnTo>
                    <a:pt x="843306" y="1527972"/>
                  </a:lnTo>
                  <a:lnTo>
                    <a:pt x="852224" y="1572232"/>
                  </a:lnTo>
                  <a:lnTo>
                    <a:pt x="860481" y="1616594"/>
                  </a:lnTo>
                  <a:lnTo>
                    <a:pt x="868079" y="1661052"/>
                  </a:lnTo>
                  <a:lnTo>
                    <a:pt x="875017" y="1705596"/>
                  </a:lnTo>
                  <a:lnTo>
                    <a:pt x="881294" y="1750219"/>
                  </a:lnTo>
                  <a:lnTo>
                    <a:pt x="886911" y="1794914"/>
                  </a:lnTo>
                  <a:lnTo>
                    <a:pt x="891868" y="1839671"/>
                  </a:lnTo>
                  <a:lnTo>
                    <a:pt x="896165" y="1884483"/>
                  </a:lnTo>
                  <a:lnTo>
                    <a:pt x="899801" y="1929343"/>
                  </a:lnTo>
                  <a:lnTo>
                    <a:pt x="902778" y="1974243"/>
                  </a:lnTo>
                  <a:lnTo>
                    <a:pt x="905094" y="2019174"/>
                  </a:lnTo>
                  <a:lnTo>
                    <a:pt x="906750" y="2064129"/>
                  </a:lnTo>
                  <a:lnTo>
                    <a:pt x="907746" y="2109100"/>
                  </a:lnTo>
                  <a:lnTo>
                    <a:pt x="908081" y="2154078"/>
                  </a:lnTo>
                  <a:lnTo>
                    <a:pt x="907757" y="2199057"/>
                  </a:lnTo>
                  <a:lnTo>
                    <a:pt x="906772" y="2244028"/>
                  </a:lnTo>
                  <a:lnTo>
                    <a:pt x="905127" y="2288983"/>
                  </a:lnTo>
                  <a:lnTo>
                    <a:pt x="902822" y="2333915"/>
                  </a:lnTo>
                  <a:lnTo>
                    <a:pt x="899856" y="2378815"/>
                  </a:lnTo>
                  <a:lnTo>
                    <a:pt x="896231" y="2423676"/>
                  </a:lnTo>
                  <a:lnTo>
                    <a:pt x="891945" y="2468489"/>
                  </a:lnTo>
                  <a:lnTo>
                    <a:pt x="886999" y="2513247"/>
                  </a:lnTo>
                  <a:lnTo>
                    <a:pt x="881393" y="2557943"/>
                  </a:lnTo>
                  <a:lnTo>
                    <a:pt x="875126" y="2602567"/>
                  </a:lnTo>
                  <a:lnTo>
                    <a:pt x="868199" y="2647113"/>
                  </a:lnTo>
                  <a:lnTo>
                    <a:pt x="860613" y="2691572"/>
                  </a:lnTo>
                  <a:lnTo>
                    <a:pt x="852365" y="2735937"/>
                  </a:lnTo>
                  <a:lnTo>
                    <a:pt x="843458" y="2780199"/>
                  </a:lnTo>
                  <a:lnTo>
                    <a:pt x="833891" y="2824351"/>
                  </a:lnTo>
                  <a:lnTo>
                    <a:pt x="823663" y="2868384"/>
                  </a:lnTo>
                  <a:lnTo>
                    <a:pt x="812775" y="2912292"/>
                  </a:lnTo>
                  <a:lnTo>
                    <a:pt x="801227" y="2956065"/>
                  </a:lnTo>
                  <a:lnTo>
                    <a:pt x="789018" y="2999697"/>
                  </a:lnTo>
                  <a:lnTo>
                    <a:pt x="776150" y="3043178"/>
                  </a:lnTo>
                  <a:lnTo>
                    <a:pt x="762621" y="3086503"/>
                  </a:lnTo>
                  <a:lnTo>
                    <a:pt x="748432" y="3129661"/>
                  </a:lnTo>
                  <a:lnTo>
                    <a:pt x="733583" y="3172647"/>
                  </a:lnTo>
                  <a:lnTo>
                    <a:pt x="718073" y="3215451"/>
                  </a:lnTo>
                  <a:lnTo>
                    <a:pt x="701903" y="3258066"/>
                  </a:lnTo>
                  <a:lnTo>
                    <a:pt x="685073" y="3300483"/>
                  </a:lnTo>
                  <a:lnTo>
                    <a:pt x="667583" y="3342696"/>
                  </a:lnTo>
                  <a:lnTo>
                    <a:pt x="649433" y="3384696"/>
                  </a:lnTo>
                  <a:lnTo>
                    <a:pt x="630622" y="3426476"/>
                  </a:lnTo>
                  <a:lnTo>
                    <a:pt x="611151" y="3468026"/>
                  </a:lnTo>
                  <a:lnTo>
                    <a:pt x="591020" y="3509341"/>
                  </a:lnTo>
                  <a:lnTo>
                    <a:pt x="570228" y="3550410"/>
                  </a:lnTo>
                  <a:lnTo>
                    <a:pt x="548777" y="3591228"/>
                  </a:lnTo>
                  <a:lnTo>
                    <a:pt x="526665" y="3631786"/>
                  </a:lnTo>
                  <a:lnTo>
                    <a:pt x="503893" y="3672075"/>
                  </a:lnTo>
                  <a:lnTo>
                    <a:pt x="480460" y="3712089"/>
                  </a:lnTo>
                  <a:lnTo>
                    <a:pt x="456368" y="3751818"/>
                  </a:lnTo>
                  <a:lnTo>
                    <a:pt x="431615" y="3791256"/>
                  </a:lnTo>
                  <a:lnTo>
                    <a:pt x="406202" y="3830395"/>
                  </a:lnTo>
                  <a:lnTo>
                    <a:pt x="380128" y="3869226"/>
                  </a:lnTo>
                  <a:lnTo>
                    <a:pt x="353395" y="3907742"/>
                  </a:lnTo>
                  <a:lnTo>
                    <a:pt x="326001" y="3945934"/>
                  </a:lnTo>
                  <a:lnTo>
                    <a:pt x="297947" y="3983796"/>
                  </a:lnTo>
                  <a:lnTo>
                    <a:pt x="269232" y="4021318"/>
                  </a:lnTo>
                  <a:lnTo>
                    <a:pt x="239857" y="4058494"/>
                  </a:lnTo>
                  <a:lnTo>
                    <a:pt x="209823" y="4095314"/>
                  </a:lnTo>
                  <a:lnTo>
                    <a:pt x="179127" y="4131772"/>
                  </a:lnTo>
                  <a:lnTo>
                    <a:pt x="147772" y="4167860"/>
                  </a:lnTo>
                  <a:lnTo>
                    <a:pt x="115756" y="4203569"/>
                  </a:lnTo>
                  <a:lnTo>
                    <a:pt x="83080" y="4238892"/>
                  </a:lnTo>
                  <a:lnTo>
                    <a:pt x="49744" y="4273821"/>
                  </a:lnTo>
                  <a:lnTo>
                    <a:pt x="15748" y="4308348"/>
                  </a:lnTo>
                  <a:lnTo>
                    <a:pt x="15621" y="4308525"/>
                  </a:lnTo>
                  <a:lnTo>
                    <a:pt x="15493" y="4308703"/>
                  </a:lnTo>
                  <a:lnTo>
                    <a:pt x="15240" y="4308881"/>
                  </a:lnTo>
                  <a:lnTo>
                    <a:pt x="0" y="4293628"/>
                  </a:lnTo>
                  <a:lnTo>
                    <a:pt x="34085" y="4259021"/>
                  </a:lnTo>
                  <a:lnTo>
                    <a:pt x="67502" y="4224006"/>
                  </a:lnTo>
                  <a:lnTo>
                    <a:pt x="100251" y="4188592"/>
                  </a:lnTo>
                  <a:lnTo>
                    <a:pt x="132332" y="4152787"/>
                  </a:lnTo>
                  <a:lnTo>
                    <a:pt x="163744" y="4116599"/>
                  </a:lnTo>
                  <a:lnTo>
                    <a:pt x="194489" y="4080036"/>
                  </a:lnTo>
                  <a:lnTo>
                    <a:pt x="224565" y="4043107"/>
                  </a:lnTo>
                  <a:lnTo>
                    <a:pt x="253973" y="4005818"/>
                  </a:lnTo>
                  <a:lnTo>
                    <a:pt x="282713" y="3968179"/>
                  </a:lnTo>
                  <a:lnTo>
                    <a:pt x="310784" y="3930197"/>
                  </a:lnTo>
                  <a:lnTo>
                    <a:pt x="338187" y="3891881"/>
                  </a:lnTo>
                  <a:lnTo>
                    <a:pt x="364923" y="3853238"/>
                  </a:lnTo>
                  <a:lnTo>
                    <a:pt x="390990" y="3814276"/>
                  </a:lnTo>
                  <a:lnTo>
                    <a:pt x="416388" y="3775004"/>
                  </a:lnTo>
                  <a:lnTo>
                    <a:pt x="441119" y="3735430"/>
                  </a:lnTo>
                  <a:lnTo>
                    <a:pt x="465181" y="3695561"/>
                  </a:lnTo>
                  <a:lnTo>
                    <a:pt x="488575" y="3655407"/>
                  </a:lnTo>
                  <a:lnTo>
                    <a:pt x="511301" y="3614974"/>
                  </a:lnTo>
                  <a:lnTo>
                    <a:pt x="533358" y="3574270"/>
                  </a:lnTo>
                  <a:lnTo>
                    <a:pt x="554748" y="3533305"/>
                  </a:lnTo>
                  <a:lnTo>
                    <a:pt x="575469" y="3492086"/>
                  </a:lnTo>
                  <a:lnTo>
                    <a:pt x="595522" y="3450621"/>
                  </a:lnTo>
                  <a:lnTo>
                    <a:pt x="614907" y="3408918"/>
                  </a:lnTo>
                  <a:lnTo>
                    <a:pt x="633623" y="3366985"/>
                  </a:lnTo>
                  <a:lnTo>
                    <a:pt x="651671" y="3324830"/>
                  </a:lnTo>
                  <a:lnTo>
                    <a:pt x="669051" y="3282461"/>
                  </a:lnTo>
                  <a:lnTo>
                    <a:pt x="685763" y="3239887"/>
                  </a:lnTo>
                  <a:lnTo>
                    <a:pt x="701807" y="3197116"/>
                  </a:lnTo>
                  <a:lnTo>
                    <a:pt x="717182" y="3154155"/>
                  </a:lnTo>
                  <a:lnTo>
                    <a:pt x="731889" y="3111012"/>
                  </a:lnTo>
                  <a:lnTo>
                    <a:pt x="745928" y="3067696"/>
                  </a:lnTo>
                  <a:lnTo>
                    <a:pt x="759299" y="3024215"/>
                  </a:lnTo>
                  <a:lnTo>
                    <a:pt x="772001" y="2980576"/>
                  </a:lnTo>
                  <a:lnTo>
                    <a:pt x="784035" y="2936788"/>
                  </a:lnTo>
                  <a:lnTo>
                    <a:pt x="795401" y="2892859"/>
                  </a:lnTo>
                  <a:lnTo>
                    <a:pt x="806099" y="2848797"/>
                  </a:lnTo>
                  <a:lnTo>
                    <a:pt x="816128" y="2804610"/>
                  </a:lnTo>
                  <a:lnTo>
                    <a:pt x="825489" y="2760306"/>
                  </a:lnTo>
                  <a:lnTo>
                    <a:pt x="834182" y="2715892"/>
                  </a:lnTo>
                  <a:lnTo>
                    <a:pt x="842207" y="2671379"/>
                  </a:lnTo>
                  <a:lnTo>
                    <a:pt x="849563" y="2626772"/>
                  </a:lnTo>
                  <a:lnTo>
                    <a:pt x="856251" y="2582080"/>
                  </a:lnTo>
                  <a:lnTo>
                    <a:pt x="862271" y="2537312"/>
                  </a:lnTo>
                  <a:lnTo>
                    <a:pt x="867623" y="2492475"/>
                  </a:lnTo>
                  <a:lnTo>
                    <a:pt x="872306" y="2447578"/>
                  </a:lnTo>
                  <a:lnTo>
                    <a:pt x="876321" y="2402628"/>
                  </a:lnTo>
                  <a:lnTo>
                    <a:pt x="879668" y="2357634"/>
                  </a:lnTo>
                  <a:lnTo>
                    <a:pt x="882347" y="2312603"/>
                  </a:lnTo>
                  <a:lnTo>
                    <a:pt x="884357" y="2267544"/>
                  </a:lnTo>
                  <a:lnTo>
                    <a:pt x="885699" y="2222465"/>
                  </a:lnTo>
                  <a:lnTo>
                    <a:pt x="886373" y="2177374"/>
                  </a:lnTo>
                  <a:lnTo>
                    <a:pt x="886379" y="2132278"/>
                  </a:lnTo>
                  <a:lnTo>
                    <a:pt x="885716" y="2087187"/>
                  </a:lnTo>
                  <a:lnTo>
                    <a:pt x="884385" y="2042107"/>
                  </a:lnTo>
                  <a:lnTo>
                    <a:pt x="882386" y="1997047"/>
                  </a:lnTo>
                  <a:lnTo>
                    <a:pt x="879718" y="1952016"/>
                  </a:lnTo>
                  <a:lnTo>
                    <a:pt x="876382" y="1907021"/>
                  </a:lnTo>
                  <a:lnTo>
                    <a:pt x="872378" y="1862069"/>
                  </a:lnTo>
                  <a:lnTo>
                    <a:pt x="867706" y="1817171"/>
                  </a:lnTo>
                  <a:lnTo>
                    <a:pt x="862365" y="1772332"/>
                  </a:lnTo>
                  <a:lnTo>
                    <a:pt x="856356" y="1727562"/>
                  </a:lnTo>
                  <a:lnTo>
                    <a:pt x="849679" y="1682869"/>
                  </a:lnTo>
                  <a:lnTo>
                    <a:pt x="842334" y="1638260"/>
                  </a:lnTo>
                  <a:lnTo>
                    <a:pt x="834320" y="1593743"/>
                  </a:lnTo>
                  <a:lnTo>
                    <a:pt x="825638" y="1549327"/>
                  </a:lnTo>
                  <a:lnTo>
                    <a:pt x="816288" y="1505020"/>
                  </a:lnTo>
                  <a:lnTo>
                    <a:pt x="806269" y="1460830"/>
                  </a:lnTo>
                  <a:lnTo>
                    <a:pt x="795582" y="1416765"/>
                  </a:lnTo>
                  <a:lnTo>
                    <a:pt x="784227" y="1372832"/>
                  </a:lnTo>
                  <a:lnTo>
                    <a:pt x="772203" y="1329040"/>
                  </a:lnTo>
                  <a:lnTo>
                    <a:pt x="759512" y="1285398"/>
                  </a:lnTo>
                  <a:lnTo>
                    <a:pt x="746152" y="1241912"/>
                  </a:lnTo>
                  <a:lnTo>
                    <a:pt x="732123" y="1198592"/>
                  </a:lnTo>
                  <a:lnTo>
                    <a:pt x="717427" y="1155445"/>
                  </a:lnTo>
                  <a:lnTo>
                    <a:pt x="702062" y="1112479"/>
                  </a:lnTo>
                  <a:lnTo>
                    <a:pt x="686028" y="1069702"/>
                  </a:lnTo>
                  <a:lnTo>
                    <a:pt x="669327" y="1027123"/>
                  </a:lnTo>
                  <a:lnTo>
                    <a:pt x="651957" y="984749"/>
                  </a:lnTo>
                  <a:lnTo>
                    <a:pt x="633919" y="942589"/>
                  </a:lnTo>
                  <a:lnTo>
                    <a:pt x="615212" y="900650"/>
                  </a:lnTo>
                  <a:lnTo>
                    <a:pt x="595837" y="858941"/>
                  </a:lnTo>
                  <a:lnTo>
                    <a:pt x="575794" y="817469"/>
                  </a:lnTo>
                  <a:lnTo>
                    <a:pt x="555083" y="776243"/>
                  </a:lnTo>
                  <a:lnTo>
                    <a:pt x="533703" y="735272"/>
                  </a:lnTo>
                  <a:lnTo>
                    <a:pt x="511655" y="694561"/>
                  </a:lnTo>
                  <a:lnTo>
                    <a:pt x="488939" y="654121"/>
                  </a:lnTo>
                  <a:lnTo>
                    <a:pt x="465554" y="613959"/>
                  </a:lnTo>
                  <a:lnTo>
                    <a:pt x="441501" y="574083"/>
                  </a:lnTo>
                  <a:lnTo>
                    <a:pt x="416780" y="534501"/>
                  </a:lnTo>
                  <a:lnTo>
                    <a:pt x="391390" y="495221"/>
                  </a:lnTo>
                  <a:lnTo>
                    <a:pt x="365332" y="456252"/>
                  </a:lnTo>
                  <a:lnTo>
                    <a:pt x="338606" y="417600"/>
                  </a:lnTo>
                  <a:lnTo>
                    <a:pt x="311211" y="379275"/>
                  </a:lnTo>
                  <a:lnTo>
                    <a:pt x="283149" y="341285"/>
                  </a:lnTo>
                  <a:lnTo>
                    <a:pt x="254417" y="303637"/>
                  </a:lnTo>
                  <a:lnTo>
                    <a:pt x="225018" y="266339"/>
                  </a:lnTo>
                  <a:lnTo>
                    <a:pt x="194950" y="229400"/>
                  </a:lnTo>
                  <a:lnTo>
                    <a:pt x="164214" y="192828"/>
                  </a:lnTo>
                  <a:lnTo>
                    <a:pt x="132809" y="156630"/>
                  </a:lnTo>
                  <a:lnTo>
                    <a:pt x="100736" y="120815"/>
                  </a:lnTo>
                  <a:lnTo>
                    <a:pt x="67995" y="85391"/>
                  </a:lnTo>
                  <a:lnTo>
                    <a:pt x="34585" y="50366"/>
                  </a:lnTo>
                  <a:lnTo>
                    <a:pt x="508" y="15748"/>
                  </a:lnTo>
                  <a:lnTo>
                    <a:pt x="381" y="15621"/>
                  </a:lnTo>
                  <a:lnTo>
                    <a:pt x="254" y="15366"/>
                  </a:lnTo>
                  <a:lnTo>
                    <a:pt x="0" y="15239"/>
                  </a:lnTo>
                  <a:lnTo>
                    <a:pt x="15240" y="0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609849" y="2053589"/>
              <a:ext cx="7539355" cy="905510"/>
            </a:xfrm>
            <a:custGeom>
              <a:avLst/>
              <a:gdLst/>
              <a:ahLst/>
              <a:cxnLst/>
              <a:rect l="l" t="t" r="r" b="b"/>
              <a:pathLst>
                <a:path w="7539355" h="905510">
                  <a:moveTo>
                    <a:pt x="7539228" y="0"/>
                  </a:moveTo>
                  <a:lnTo>
                    <a:pt x="0" y="0"/>
                  </a:lnTo>
                  <a:lnTo>
                    <a:pt x="0" y="905255"/>
                  </a:lnTo>
                  <a:lnTo>
                    <a:pt x="7539228" y="905255"/>
                  </a:lnTo>
                  <a:lnTo>
                    <a:pt x="7539228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609849" y="2053589"/>
              <a:ext cx="7539355" cy="905510"/>
            </a:xfrm>
            <a:custGeom>
              <a:avLst/>
              <a:gdLst/>
              <a:ahLst/>
              <a:cxnLst/>
              <a:rect l="l" t="t" r="r" b="b"/>
              <a:pathLst>
                <a:path w="7539355" h="905510">
                  <a:moveTo>
                    <a:pt x="0" y="905255"/>
                  </a:moveTo>
                  <a:lnTo>
                    <a:pt x="7539228" y="905255"/>
                  </a:lnTo>
                  <a:lnTo>
                    <a:pt x="7539228" y="0"/>
                  </a:lnTo>
                  <a:lnTo>
                    <a:pt x="0" y="0"/>
                  </a:lnTo>
                  <a:lnTo>
                    <a:pt x="0" y="905255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315715" y="2081910"/>
            <a:ext cx="6105525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500" dirty="0">
                <a:solidFill>
                  <a:srgbClr val="FFFFFF"/>
                </a:solidFill>
              </a:rPr>
              <a:t>Kesamaan</a:t>
            </a:r>
            <a:r>
              <a:rPr sz="4500" spc="-110" dirty="0">
                <a:solidFill>
                  <a:srgbClr val="FFFFFF"/>
                </a:solidFill>
              </a:rPr>
              <a:t> </a:t>
            </a:r>
            <a:r>
              <a:rPr sz="4500" dirty="0">
                <a:solidFill>
                  <a:srgbClr val="FFFFFF"/>
                </a:solidFill>
              </a:rPr>
              <a:t>Urusan</a:t>
            </a:r>
            <a:r>
              <a:rPr sz="4500" spc="-125" dirty="0">
                <a:solidFill>
                  <a:srgbClr val="FFFFFF"/>
                </a:solidFill>
              </a:rPr>
              <a:t> </a:t>
            </a:r>
            <a:r>
              <a:rPr sz="4500" spc="-10" dirty="0">
                <a:solidFill>
                  <a:srgbClr val="FFFFFF"/>
                </a:solidFill>
              </a:rPr>
              <a:t>(dosier)</a:t>
            </a:r>
            <a:endParaRPr sz="4500"/>
          </a:p>
        </p:txBody>
      </p:sp>
      <p:grpSp>
        <p:nvGrpSpPr>
          <p:cNvPr id="8" name="object 8"/>
          <p:cNvGrpSpPr/>
          <p:nvPr/>
        </p:nvGrpSpPr>
        <p:grpSpPr>
          <a:xfrm>
            <a:off x="2031745" y="1928114"/>
            <a:ext cx="8130540" cy="3759200"/>
            <a:chOff x="2031745" y="1928114"/>
            <a:chExt cx="8130540" cy="3759200"/>
          </a:xfrm>
        </p:grpSpPr>
        <p:sp>
          <p:nvSpPr>
            <p:cNvPr id="9" name="object 9"/>
            <p:cNvSpPr/>
            <p:nvPr/>
          </p:nvSpPr>
          <p:spPr>
            <a:xfrm>
              <a:off x="2044445" y="1940814"/>
              <a:ext cx="1130935" cy="1130935"/>
            </a:xfrm>
            <a:custGeom>
              <a:avLst/>
              <a:gdLst/>
              <a:ahLst/>
              <a:cxnLst/>
              <a:rect l="l" t="t" r="r" b="b"/>
              <a:pathLst>
                <a:path w="1130935" h="1130935">
                  <a:moveTo>
                    <a:pt x="565404" y="0"/>
                  </a:moveTo>
                  <a:lnTo>
                    <a:pt x="516614" y="2075"/>
                  </a:lnTo>
                  <a:lnTo>
                    <a:pt x="468978" y="8187"/>
                  </a:lnTo>
                  <a:lnTo>
                    <a:pt x="422665" y="18167"/>
                  </a:lnTo>
                  <a:lnTo>
                    <a:pt x="377844" y="31845"/>
                  </a:lnTo>
                  <a:lnTo>
                    <a:pt x="334686" y="49051"/>
                  </a:lnTo>
                  <a:lnTo>
                    <a:pt x="293360" y="69615"/>
                  </a:lnTo>
                  <a:lnTo>
                    <a:pt x="254034" y="93369"/>
                  </a:lnTo>
                  <a:lnTo>
                    <a:pt x="216881" y="120142"/>
                  </a:lnTo>
                  <a:lnTo>
                    <a:pt x="182067" y="149765"/>
                  </a:lnTo>
                  <a:lnTo>
                    <a:pt x="149765" y="182067"/>
                  </a:lnTo>
                  <a:lnTo>
                    <a:pt x="120142" y="216881"/>
                  </a:lnTo>
                  <a:lnTo>
                    <a:pt x="93369" y="254034"/>
                  </a:lnTo>
                  <a:lnTo>
                    <a:pt x="69615" y="293360"/>
                  </a:lnTo>
                  <a:lnTo>
                    <a:pt x="49051" y="334686"/>
                  </a:lnTo>
                  <a:lnTo>
                    <a:pt x="31845" y="377844"/>
                  </a:lnTo>
                  <a:lnTo>
                    <a:pt x="18167" y="422665"/>
                  </a:lnTo>
                  <a:lnTo>
                    <a:pt x="8187" y="468978"/>
                  </a:lnTo>
                  <a:lnTo>
                    <a:pt x="2075" y="516614"/>
                  </a:lnTo>
                  <a:lnTo>
                    <a:pt x="0" y="565403"/>
                  </a:lnTo>
                  <a:lnTo>
                    <a:pt x="2075" y="614193"/>
                  </a:lnTo>
                  <a:lnTo>
                    <a:pt x="8187" y="661829"/>
                  </a:lnTo>
                  <a:lnTo>
                    <a:pt x="18167" y="708142"/>
                  </a:lnTo>
                  <a:lnTo>
                    <a:pt x="31845" y="752963"/>
                  </a:lnTo>
                  <a:lnTo>
                    <a:pt x="49051" y="796121"/>
                  </a:lnTo>
                  <a:lnTo>
                    <a:pt x="69615" y="837447"/>
                  </a:lnTo>
                  <a:lnTo>
                    <a:pt x="93369" y="876773"/>
                  </a:lnTo>
                  <a:lnTo>
                    <a:pt x="120142" y="913926"/>
                  </a:lnTo>
                  <a:lnTo>
                    <a:pt x="149765" y="948740"/>
                  </a:lnTo>
                  <a:lnTo>
                    <a:pt x="182067" y="981042"/>
                  </a:lnTo>
                  <a:lnTo>
                    <a:pt x="216881" y="1010665"/>
                  </a:lnTo>
                  <a:lnTo>
                    <a:pt x="254034" y="1037438"/>
                  </a:lnTo>
                  <a:lnTo>
                    <a:pt x="293360" y="1061192"/>
                  </a:lnTo>
                  <a:lnTo>
                    <a:pt x="334686" y="1081756"/>
                  </a:lnTo>
                  <a:lnTo>
                    <a:pt x="377844" y="1098962"/>
                  </a:lnTo>
                  <a:lnTo>
                    <a:pt x="422665" y="1112640"/>
                  </a:lnTo>
                  <a:lnTo>
                    <a:pt x="468978" y="1122620"/>
                  </a:lnTo>
                  <a:lnTo>
                    <a:pt x="516614" y="1128732"/>
                  </a:lnTo>
                  <a:lnTo>
                    <a:pt x="565404" y="1130808"/>
                  </a:lnTo>
                  <a:lnTo>
                    <a:pt x="614193" y="1128732"/>
                  </a:lnTo>
                  <a:lnTo>
                    <a:pt x="661829" y="1122620"/>
                  </a:lnTo>
                  <a:lnTo>
                    <a:pt x="708142" y="1112640"/>
                  </a:lnTo>
                  <a:lnTo>
                    <a:pt x="752963" y="1098962"/>
                  </a:lnTo>
                  <a:lnTo>
                    <a:pt x="796121" y="1081756"/>
                  </a:lnTo>
                  <a:lnTo>
                    <a:pt x="837447" y="1061192"/>
                  </a:lnTo>
                  <a:lnTo>
                    <a:pt x="876773" y="1037438"/>
                  </a:lnTo>
                  <a:lnTo>
                    <a:pt x="913926" y="1010665"/>
                  </a:lnTo>
                  <a:lnTo>
                    <a:pt x="948740" y="981042"/>
                  </a:lnTo>
                  <a:lnTo>
                    <a:pt x="981042" y="948740"/>
                  </a:lnTo>
                  <a:lnTo>
                    <a:pt x="1010665" y="913926"/>
                  </a:lnTo>
                  <a:lnTo>
                    <a:pt x="1037438" y="876773"/>
                  </a:lnTo>
                  <a:lnTo>
                    <a:pt x="1061192" y="837447"/>
                  </a:lnTo>
                  <a:lnTo>
                    <a:pt x="1081756" y="796121"/>
                  </a:lnTo>
                  <a:lnTo>
                    <a:pt x="1098962" y="752963"/>
                  </a:lnTo>
                  <a:lnTo>
                    <a:pt x="1112640" y="708142"/>
                  </a:lnTo>
                  <a:lnTo>
                    <a:pt x="1122620" y="661829"/>
                  </a:lnTo>
                  <a:lnTo>
                    <a:pt x="1128732" y="614193"/>
                  </a:lnTo>
                  <a:lnTo>
                    <a:pt x="1130808" y="565403"/>
                  </a:lnTo>
                  <a:lnTo>
                    <a:pt x="1128732" y="516614"/>
                  </a:lnTo>
                  <a:lnTo>
                    <a:pt x="1122620" y="468978"/>
                  </a:lnTo>
                  <a:lnTo>
                    <a:pt x="1112640" y="422665"/>
                  </a:lnTo>
                  <a:lnTo>
                    <a:pt x="1098962" y="377844"/>
                  </a:lnTo>
                  <a:lnTo>
                    <a:pt x="1081756" y="334686"/>
                  </a:lnTo>
                  <a:lnTo>
                    <a:pt x="1061192" y="293360"/>
                  </a:lnTo>
                  <a:lnTo>
                    <a:pt x="1037438" y="254034"/>
                  </a:lnTo>
                  <a:lnTo>
                    <a:pt x="1010665" y="216881"/>
                  </a:lnTo>
                  <a:lnTo>
                    <a:pt x="981042" y="182067"/>
                  </a:lnTo>
                  <a:lnTo>
                    <a:pt x="948740" y="149765"/>
                  </a:lnTo>
                  <a:lnTo>
                    <a:pt x="913926" y="120142"/>
                  </a:lnTo>
                  <a:lnTo>
                    <a:pt x="876773" y="93369"/>
                  </a:lnTo>
                  <a:lnTo>
                    <a:pt x="837447" y="69615"/>
                  </a:lnTo>
                  <a:lnTo>
                    <a:pt x="796121" y="49051"/>
                  </a:lnTo>
                  <a:lnTo>
                    <a:pt x="752963" y="31845"/>
                  </a:lnTo>
                  <a:lnTo>
                    <a:pt x="708142" y="18167"/>
                  </a:lnTo>
                  <a:lnTo>
                    <a:pt x="661829" y="8187"/>
                  </a:lnTo>
                  <a:lnTo>
                    <a:pt x="614193" y="2075"/>
                  </a:lnTo>
                  <a:lnTo>
                    <a:pt x="5654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044445" y="1940814"/>
              <a:ext cx="1130935" cy="1130935"/>
            </a:xfrm>
            <a:custGeom>
              <a:avLst/>
              <a:gdLst/>
              <a:ahLst/>
              <a:cxnLst/>
              <a:rect l="l" t="t" r="r" b="b"/>
              <a:pathLst>
                <a:path w="1130935" h="1130935">
                  <a:moveTo>
                    <a:pt x="0" y="565403"/>
                  </a:moveTo>
                  <a:lnTo>
                    <a:pt x="2075" y="516614"/>
                  </a:lnTo>
                  <a:lnTo>
                    <a:pt x="8187" y="468978"/>
                  </a:lnTo>
                  <a:lnTo>
                    <a:pt x="18167" y="422665"/>
                  </a:lnTo>
                  <a:lnTo>
                    <a:pt x="31845" y="377844"/>
                  </a:lnTo>
                  <a:lnTo>
                    <a:pt x="49051" y="334686"/>
                  </a:lnTo>
                  <a:lnTo>
                    <a:pt x="69615" y="293360"/>
                  </a:lnTo>
                  <a:lnTo>
                    <a:pt x="93369" y="254034"/>
                  </a:lnTo>
                  <a:lnTo>
                    <a:pt x="120142" y="216881"/>
                  </a:lnTo>
                  <a:lnTo>
                    <a:pt x="149765" y="182067"/>
                  </a:lnTo>
                  <a:lnTo>
                    <a:pt x="182067" y="149765"/>
                  </a:lnTo>
                  <a:lnTo>
                    <a:pt x="216881" y="120142"/>
                  </a:lnTo>
                  <a:lnTo>
                    <a:pt x="254034" y="93369"/>
                  </a:lnTo>
                  <a:lnTo>
                    <a:pt x="293360" y="69615"/>
                  </a:lnTo>
                  <a:lnTo>
                    <a:pt x="334686" y="49051"/>
                  </a:lnTo>
                  <a:lnTo>
                    <a:pt x="377844" y="31845"/>
                  </a:lnTo>
                  <a:lnTo>
                    <a:pt x="422665" y="18167"/>
                  </a:lnTo>
                  <a:lnTo>
                    <a:pt x="468978" y="8187"/>
                  </a:lnTo>
                  <a:lnTo>
                    <a:pt x="516614" y="2075"/>
                  </a:lnTo>
                  <a:lnTo>
                    <a:pt x="565404" y="0"/>
                  </a:lnTo>
                  <a:lnTo>
                    <a:pt x="614193" y="2075"/>
                  </a:lnTo>
                  <a:lnTo>
                    <a:pt x="661829" y="8187"/>
                  </a:lnTo>
                  <a:lnTo>
                    <a:pt x="708142" y="18167"/>
                  </a:lnTo>
                  <a:lnTo>
                    <a:pt x="752963" y="31845"/>
                  </a:lnTo>
                  <a:lnTo>
                    <a:pt x="796121" y="49051"/>
                  </a:lnTo>
                  <a:lnTo>
                    <a:pt x="837447" y="69615"/>
                  </a:lnTo>
                  <a:lnTo>
                    <a:pt x="876773" y="93369"/>
                  </a:lnTo>
                  <a:lnTo>
                    <a:pt x="913926" y="120142"/>
                  </a:lnTo>
                  <a:lnTo>
                    <a:pt x="948740" y="149765"/>
                  </a:lnTo>
                  <a:lnTo>
                    <a:pt x="981042" y="182067"/>
                  </a:lnTo>
                  <a:lnTo>
                    <a:pt x="1010665" y="216881"/>
                  </a:lnTo>
                  <a:lnTo>
                    <a:pt x="1037438" y="254034"/>
                  </a:lnTo>
                  <a:lnTo>
                    <a:pt x="1061192" y="293360"/>
                  </a:lnTo>
                  <a:lnTo>
                    <a:pt x="1081756" y="334686"/>
                  </a:lnTo>
                  <a:lnTo>
                    <a:pt x="1098962" y="377844"/>
                  </a:lnTo>
                  <a:lnTo>
                    <a:pt x="1112640" y="422665"/>
                  </a:lnTo>
                  <a:lnTo>
                    <a:pt x="1122620" y="468978"/>
                  </a:lnTo>
                  <a:lnTo>
                    <a:pt x="1128732" y="516614"/>
                  </a:lnTo>
                  <a:lnTo>
                    <a:pt x="1130808" y="565403"/>
                  </a:lnTo>
                  <a:lnTo>
                    <a:pt x="1128732" y="614193"/>
                  </a:lnTo>
                  <a:lnTo>
                    <a:pt x="1122620" y="661829"/>
                  </a:lnTo>
                  <a:lnTo>
                    <a:pt x="1112640" y="708142"/>
                  </a:lnTo>
                  <a:lnTo>
                    <a:pt x="1098962" y="752963"/>
                  </a:lnTo>
                  <a:lnTo>
                    <a:pt x="1081756" y="796121"/>
                  </a:lnTo>
                  <a:lnTo>
                    <a:pt x="1061192" y="837447"/>
                  </a:lnTo>
                  <a:lnTo>
                    <a:pt x="1037438" y="876773"/>
                  </a:lnTo>
                  <a:lnTo>
                    <a:pt x="1010665" y="913926"/>
                  </a:lnTo>
                  <a:lnTo>
                    <a:pt x="981042" y="948740"/>
                  </a:lnTo>
                  <a:lnTo>
                    <a:pt x="948740" y="981042"/>
                  </a:lnTo>
                  <a:lnTo>
                    <a:pt x="913926" y="1010665"/>
                  </a:lnTo>
                  <a:lnTo>
                    <a:pt x="876773" y="1037438"/>
                  </a:lnTo>
                  <a:lnTo>
                    <a:pt x="837447" y="1061192"/>
                  </a:lnTo>
                  <a:lnTo>
                    <a:pt x="796121" y="1081756"/>
                  </a:lnTo>
                  <a:lnTo>
                    <a:pt x="752963" y="1098962"/>
                  </a:lnTo>
                  <a:lnTo>
                    <a:pt x="708142" y="1112640"/>
                  </a:lnTo>
                  <a:lnTo>
                    <a:pt x="661829" y="1122620"/>
                  </a:lnTo>
                  <a:lnTo>
                    <a:pt x="614193" y="1128732"/>
                  </a:lnTo>
                  <a:lnTo>
                    <a:pt x="565404" y="1130808"/>
                  </a:lnTo>
                  <a:lnTo>
                    <a:pt x="516614" y="1128732"/>
                  </a:lnTo>
                  <a:lnTo>
                    <a:pt x="468978" y="1122620"/>
                  </a:lnTo>
                  <a:lnTo>
                    <a:pt x="422665" y="1112640"/>
                  </a:lnTo>
                  <a:lnTo>
                    <a:pt x="377844" y="1098962"/>
                  </a:lnTo>
                  <a:lnTo>
                    <a:pt x="334686" y="1081756"/>
                  </a:lnTo>
                  <a:lnTo>
                    <a:pt x="293360" y="1061192"/>
                  </a:lnTo>
                  <a:lnTo>
                    <a:pt x="254034" y="1037438"/>
                  </a:lnTo>
                  <a:lnTo>
                    <a:pt x="216881" y="1010665"/>
                  </a:lnTo>
                  <a:lnTo>
                    <a:pt x="182067" y="981042"/>
                  </a:lnTo>
                  <a:lnTo>
                    <a:pt x="149765" y="948740"/>
                  </a:lnTo>
                  <a:lnTo>
                    <a:pt x="120142" y="913926"/>
                  </a:lnTo>
                  <a:lnTo>
                    <a:pt x="93369" y="876773"/>
                  </a:lnTo>
                  <a:lnTo>
                    <a:pt x="69615" y="837447"/>
                  </a:lnTo>
                  <a:lnTo>
                    <a:pt x="49051" y="796121"/>
                  </a:lnTo>
                  <a:lnTo>
                    <a:pt x="31845" y="752963"/>
                  </a:lnTo>
                  <a:lnTo>
                    <a:pt x="18167" y="708142"/>
                  </a:lnTo>
                  <a:lnTo>
                    <a:pt x="8187" y="661829"/>
                  </a:lnTo>
                  <a:lnTo>
                    <a:pt x="2075" y="614193"/>
                  </a:lnTo>
                  <a:lnTo>
                    <a:pt x="0" y="565403"/>
                  </a:lnTo>
                  <a:close/>
                </a:path>
              </a:pathLst>
            </a:custGeom>
            <a:ln w="254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939033" y="3411474"/>
              <a:ext cx="7210425" cy="905510"/>
            </a:xfrm>
            <a:custGeom>
              <a:avLst/>
              <a:gdLst/>
              <a:ahLst/>
              <a:cxnLst/>
              <a:rect l="l" t="t" r="r" b="b"/>
              <a:pathLst>
                <a:path w="7210425" h="905510">
                  <a:moveTo>
                    <a:pt x="7210044" y="0"/>
                  </a:moveTo>
                  <a:lnTo>
                    <a:pt x="0" y="0"/>
                  </a:lnTo>
                  <a:lnTo>
                    <a:pt x="0" y="905256"/>
                  </a:lnTo>
                  <a:lnTo>
                    <a:pt x="7210044" y="905256"/>
                  </a:lnTo>
                  <a:lnTo>
                    <a:pt x="7210044" y="0"/>
                  </a:lnTo>
                  <a:close/>
                </a:path>
              </a:pathLst>
            </a:custGeom>
            <a:solidFill>
              <a:srgbClr val="9BBA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939033" y="3411474"/>
              <a:ext cx="7210425" cy="905510"/>
            </a:xfrm>
            <a:custGeom>
              <a:avLst/>
              <a:gdLst/>
              <a:ahLst/>
              <a:cxnLst/>
              <a:rect l="l" t="t" r="r" b="b"/>
              <a:pathLst>
                <a:path w="7210425" h="905510">
                  <a:moveTo>
                    <a:pt x="0" y="905256"/>
                  </a:moveTo>
                  <a:lnTo>
                    <a:pt x="7210044" y="905256"/>
                  </a:lnTo>
                  <a:lnTo>
                    <a:pt x="7210044" y="0"/>
                  </a:lnTo>
                  <a:lnTo>
                    <a:pt x="0" y="0"/>
                  </a:lnTo>
                  <a:lnTo>
                    <a:pt x="0" y="905256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373629" y="3298698"/>
              <a:ext cx="1130935" cy="1130935"/>
            </a:xfrm>
            <a:custGeom>
              <a:avLst/>
              <a:gdLst/>
              <a:ahLst/>
              <a:cxnLst/>
              <a:rect l="l" t="t" r="r" b="b"/>
              <a:pathLst>
                <a:path w="1130935" h="1130935">
                  <a:moveTo>
                    <a:pt x="565403" y="0"/>
                  </a:moveTo>
                  <a:lnTo>
                    <a:pt x="516614" y="2075"/>
                  </a:lnTo>
                  <a:lnTo>
                    <a:pt x="468978" y="8187"/>
                  </a:lnTo>
                  <a:lnTo>
                    <a:pt x="422665" y="18167"/>
                  </a:lnTo>
                  <a:lnTo>
                    <a:pt x="377844" y="31845"/>
                  </a:lnTo>
                  <a:lnTo>
                    <a:pt x="334686" y="49051"/>
                  </a:lnTo>
                  <a:lnTo>
                    <a:pt x="293360" y="69615"/>
                  </a:lnTo>
                  <a:lnTo>
                    <a:pt x="254034" y="93369"/>
                  </a:lnTo>
                  <a:lnTo>
                    <a:pt x="216881" y="120142"/>
                  </a:lnTo>
                  <a:lnTo>
                    <a:pt x="182067" y="149765"/>
                  </a:lnTo>
                  <a:lnTo>
                    <a:pt x="149765" y="182067"/>
                  </a:lnTo>
                  <a:lnTo>
                    <a:pt x="120142" y="216881"/>
                  </a:lnTo>
                  <a:lnTo>
                    <a:pt x="93369" y="254034"/>
                  </a:lnTo>
                  <a:lnTo>
                    <a:pt x="69615" y="293360"/>
                  </a:lnTo>
                  <a:lnTo>
                    <a:pt x="49051" y="334686"/>
                  </a:lnTo>
                  <a:lnTo>
                    <a:pt x="31845" y="377844"/>
                  </a:lnTo>
                  <a:lnTo>
                    <a:pt x="18167" y="422665"/>
                  </a:lnTo>
                  <a:lnTo>
                    <a:pt x="8187" y="468978"/>
                  </a:lnTo>
                  <a:lnTo>
                    <a:pt x="2075" y="516614"/>
                  </a:lnTo>
                  <a:lnTo>
                    <a:pt x="0" y="565403"/>
                  </a:lnTo>
                  <a:lnTo>
                    <a:pt x="2075" y="614193"/>
                  </a:lnTo>
                  <a:lnTo>
                    <a:pt x="8187" y="661829"/>
                  </a:lnTo>
                  <a:lnTo>
                    <a:pt x="18167" y="708142"/>
                  </a:lnTo>
                  <a:lnTo>
                    <a:pt x="31845" y="752963"/>
                  </a:lnTo>
                  <a:lnTo>
                    <a:pt x="49051" y="796121"/>
                  </a:lnTo>
                  <a:lnTo>
                    <a:pt x="69615" y="837447"/>
                  </a:lnTo>
                  <a:lnTo>
                    <a:pt x="93369" y="876773"/>
                  </a:lnTo>
                  <a:lnTo>
                    <a:pt x="120142" y="913926"/>
                  </a:lnTo>
                  <a:lnTo>
                    <a:pt x="149765" y="948740"/>
                  </a:lnTo>
                  <a:lnTo>
                    <a:pt x="182067" y="981042"/>
                  </a:lnTo>
                  <a:lnTo>
                    <a:pt x="216881" y="1010665"/>
                  </a:lnTo>
                  <a:lnTo>
                    <a:pt x="254034" y="1037438"/>
                  </a:lnTo>
                  <a:lnTo>
                    <a:pt x="293360" y="1061192"/>
                  </a:lnTo>
                  <a:lnTo>
                    <a:pt x="334686" y="1081756"/>
                  </a:lnTo>
                  <a:lnTo>
                    <a:pt x="377844" y="1098962"/>
                  </a:lnTo>
                  <a:lnTo>
                    <a:pt x="422665" y="1112640"/>
                  </a:lnTo>
                  <a:lnTo>
                    <a:pt x="468978" y="1122620"/>
                  </a:lnTo>
                  <a:lnTo>
                    <a:pt x="516614" y="1128732"/>
                  </a:lnTo>
                  <a:lnTo>
                    <a:pt x="565403" y="1130808"/>
                  </a:lnTo>
                  <a:lnTo>
                    <a:pt x="614193" y="1128732"/>
                  </a:lnTo>
                  <a:lnTo>
                    <a:pt x="661829" y="1122620"/>
                  </a:lnTo>
                  <a:lnTo>
                    <a:pt x="708142" y="1112640"/>
                  </a:lnTo>
                  <a:lnTo>
                    <a:pt x="752963" y="1098962"/>
                  </a:lnTo>
                  <a:lnTo>
                    <a:pt x="796121" y="1081756"/>
                  </a:lnTo>
                  <a:lnTo>
                    <a:pt x="837447" y="1061192"/>
                  </a:lnTo>
                  <a:lnTo>
                    <a:pt x="876773" y="1037438"/>
                  </a:lnTo>
                  <a:lnTo>
                    <a:pt x="913926" y="1010665"/>
                  </a:lnTo>
                  <a:lnTo>
                    <a:pt x="948740" y="981042"/>
                  </a:lnTo>
                  <a:lnTo>
                    <a:pt x="981042" y="948740"/>
                  </a:lnTo>
                  <a:lnTo>
                    <a:pt x="1010665" y="913926"/>
                  </a:lnTo>
                  <a:lnTo>
                    <a:pt x="1037438" y="876773"/>
                  </a:lnTo>
                  <a:lnTo>
                    <a:pt x="1061192" y="837447"/>
                  </a:lnTo>
                  <a:lnTo>
                    <a:pt x="1081756" y="796121"/>
                  </a:lnTo>
                  <a:lnTo>
                    <a:pt x="1098962" y="752963"/>
                  </a:lnTo>
                  <a:lnTo>
                    <a:pt x="1112640" y="708142"/>
                  </a:lnTo>
                  <a:lnTo>
                    <a:pt x="1122620" y="661829"/>
                  </a:lnTo>
                  <a:lnTo>
                    <a:pt x="1128732" y="614193"/>
                  </a:lnTo>
                  <a:lnTo>
                    <a:pt x="1130808" y="565403"/>
                  </a:lnTo>
                  <a:lnTo>
                    <a:pt x="1128732" y="516614"/>
                  </a:lnTo>
                  <a:lnTo>
                    <a:pt x="1122620" y="468978"/>
                  </a:lnTo>
                  <a:lnTo>
                    <a:pt x="1112640" y="422665"/>
                  </a:lnTo>
                  <a:lnTo>
                    <a:pt x="1098962" y="377844"/>
                  </a:lnTo>
                  <a:lnTo>
                    <a:pt x="1081756" y="334686"/>
                  </a:lnTo>
                  <a:lnTo>
                    <a:pt x="1061192" y="293360"/>
                  </a:lnTo>
                  <a:lnTo>
                    <a:pt x="1037438" y="254034"/>
                  </a:lnTo>
                  <a:lnTo>
                    <a:pt x="1010665" y="216881"/>
                  </a:lnTo>
                  <a:lnTo>
                    <a:pt x="981042" y="182067"/>
                  </a:lnTo>
                  <a:lnTo>
                    <a:pt x="948740" y="149765"/>
                  </a:lnTo>
                  <a:lnTo>
                    <a:pt x="913926" y="120142"/>
                  </a:lnTo>
                  <a:lnTo>
                    <a:pt x="876773" y="93369"/>
                  </a:lnTo>
                  <a:lnTo>
                    <a:pt x="837447" y="69615"/>
                  </a:lnTo>
                  <a:lnTo>
                    <a:pt x="796121" y="49051"/>
                  </a:lnTo>
                  <a:lnTo>
                    <a:pt x="752963" y="31845"/>
                  </a:lnTo>
                  <a:lnTo>
                    <a:pt x="708142" y="18167"/>
                  </a:lnTo>
                  <a:lnTo>
                    <a:pt x="661829" y="8187"/>
                  </a:lnTo>
                  <a:lnTo>
                    <a:pt x="614193" y="2075"/>
                  </a:lnTo>
                  <a:lnTo>
                    <a:pt x="5654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373629" y="3298698"/>
              <a:ext cx="1130935" cy="1130935"/>
            </a:xfrm>
            <a:custGeom>
              <a:avLst/>
              <a:gdLst/>
              <a:ahLst/>
              <a:cxnLst/>
              <a:rect l="l" t="t" r="r" b="b"/>
              <a:pathLst>
                <a:path w="1130935" h="1130935">
                  <a:moveTo>
                    <a:pt x="0" y="565403"/>
                  </a:moveTo>
                  <a:lnTo>
                    <a:pt x="2075" y="516614"/>
                  </a:lnTo>
                  <a:lnTo>
                    <a:pt x="8187" y="468978"/>
                  </a:lnTo>
                  <a:lnTo>
                    <a:pt x="18167" y="422665"/>
                  </a:lnTo>
                  <a:lnTo>
                    <a:pt x="31845" y="377844"/>
                  </a:lnTo>
                  <a:lnTo>
                    <a:pt x="49051" y="334686"/>
                  </a:lnTo>
                  <a:lnTo>
                    <a:pt x="69615" y="293360"/>
                  </a:lnTo>
                  <a:lnTo>
                    <a:pt x="93369" y="254034"/>
                  </a:lnTo>
                  <a:lnTo>
                    <a:pt x="120142" y="216881"/>
                  </a:lnTo>
                  <a:lnTo>
                    <a:pt x="149765" y="182067"/>
                  </a:lnTo>
                  <a:lnTo>
                    <a:pt x="182067" y="149765"/>
                  </a:lnTo>
                  <a:lnTo>
                    <a:pt x="216881" y="120142"/>
                  </a:lnTo>
                  <a:lnTo>
                    <a:pt x="254034" y="93369"/>
                  </a:lnTo>
                  <a:lnTo>
                    <a:pt x="293360" y="69615"/>
                  </a:lnTo>
                  <a:lnTo>
                    <a:pt x="334686" y="49051"/>
                  </a:lnTo>
                  <a:lnTo>
                    <a:pt x="377844" y="31845"/>
                  </a:lnTo>
                  <a:lnTo>
                    <a:pt x="422665" y="18167"/>
                  </a:lnTo>
                  <a:lnTo>
                    <a:pt x="468978" y="8187"/>
                  </a:lnTo>
                  <a:lnTo>
                    <a:pt x="516614" y="2075"/>
                  </a:lnTo>
                  <a:lnTo>
                    <a:pt x="565403" y="0"/>
                  </a:lnTo>
                  <a:lnTo>
                    <a:pt x="614193" y="2075"/>
                  </a:lnTo>
                  <a:lnTo>
                    <a:pt x="661829" y="8187"/>
                  </a:lnTo>
                  <a:lnTo>
                    <a:pt x="708142" y="18167"/>
                  </a:lnTo>
                  <a:lnTo>
                    <a:pt x="752963" y="31845"/>
                  </a:lnTo>
                  <a:lnTo>
                    <a:pt x="796121" y="49051"/>
                  </a:lnTo>
                  <a:lnTo>
                    <a:pt x="837447" y="69615"/>
                  </a:lnTo>
                  <a:lnTo>
                    <a:pt x="876773" y="93369"/>
                  </a:lnTo>
                  <a:lnTo>
                    <a:pt x="913926" y="120142"/>
                  </a:lnTo>
                  <a:lnTo>
                    <a:pt x="948740" y="149765"/>
                  </a:lnTo>
                  <a:lnTo>
                    <a:pt x="981042" y="182067"/>
                  </a:lnTo>
                  <a:lnTo>
                    <a:pt x="1010665" y="216881"/>
                  </a:lnTo>
                  <a:lnTo>
                    <a:pt x="1037438" y="254034"/>
                  </a:lnTo>
                  <a:lnTo>
                    <a:pt x="1061192" y="293360"/>
                  </a:lnTo>
                  <a:lnTo>
                    <a:pt x="1081756" y="334686"/>
                  </a:lnTo>
                  <a:lnTo>
                    <a:pt x="1098962" y="377844"/>
                  </a:lnTo>
                  <a:lnTo>
                    <a:pt x="1112640" y="422665"/>
                  </a:lnTo>
                  <a:lnTo>
                    <a:pt x="1122620" y="468978"/>
                  </a:lnTo>
                  <a:lnTo>
                    <a:pt x="1128732" y="516614"/>
                  </a:lnTo>
                  <a:lnTo>
                    <a:pt x="1130808" y="565403"/>
                  </a:lnTo>
                  <a:lnTo>
                    <a:pt x="1128732" y="614193"/>
                  </a:lnTo>
                  <a:lnTo>
                    <a:pt x="1122620" y="661829"/>
                  </a:lnTo>
                  <a:lnTo>
                    <a:pt x="1112640" y="708142"/>
                  </a:lnTo>
                  <a:lnTo>
                    <a:pt x="1098962" y="752963"/>
                  </a:lnTo>
                  <a:lnTo>
                    <a:pt x="1081756" y="796121"/>
                  </a:lnTo>
                  <a:lnTo>
                    <a:pt x="1061192" y="837447"/>
                  </a:lnTo>
                  <a:lnTo>
                    <a:pt x="1037438" y="876773"/>
                  </a:lnTo>
                  <a:lnTo>
                    <a:pt x="1010665" y="913926"/>
                  </a:lnTo>
                  <a:lnTo>
                    <a:pt x="981042" y="948740"/>
                  </a:lnTo>
                  <a:lnTo>
                    <a:pt x="948740" y="981042"/>
                  </a:lnTo>
                  <a:lnTo>
                    <a:pt x="913926" y="1010665"/>
                  </a:lnTo>
                  <a:lnTo>
                    <a:pt x="876773" y="1037438"/>
                  </a:lnTo>
                  <a:lnTo>
                    <a:pt x="837447" y="1061192"/>
                  </a:lnTo>
                  <a:lnTo>
                    <a:pt x="796121" y="1081756"/>
                  </a:lnTo>
                  <a:lnTo>
                    <a:pt x="752963" y="1098962"/>
                  </a:lnTo>
                  <a:lnTo>
                    <a:pt x="708142" y="1112640"/>
                  </a:lnTo>
                  <a:lnTo>
                    <a:pt x="661829" y="1122620"/>
                  </a:lnTo>
                  <a:lnTo>
                    <a:pt x="614193" y="1128732"/>
                  </a:lnTo>
                  <a:lnTo>
                    <a:pt x="565403" y="1130808"/>
                  </a:lnTo>
                  <a:lnTo>
                    <a:pt x="516614" y="1128732"/>
                  </a:lnTo>
                  <a:lnTo>
                    <a:pt x="468978" y="1122620"/>
                  </a:lnTo>
                  <a:lnTo>
                    <a:pt x="422665" y="1112640"/>
                  </a:lnTo>
                  <a:lnTo>
                    <a:pt x="377844" y="1098962"/>
                  </a:lnTo>
                  <a:lnTo>
                    <a:pt x="334686" y="1081756"/>
                  </a:lnTo>
                  <a:lnTo>
                    <a:pt x="293360" y="1061192"/>
                  </a:lnTo>
                  <a:lnTo>
                    <a:pt x="254034" y="1037438"/>
                  </a:lnTo>
                  <a:lnTo>
                    <a:pt x="216881" y="1010665"/>
                  </a:lnTo>
                  <a:lnTo>
                    <a:pt x="182067" y="981042"/>
                  </a:lnTo>
                  <a:lnTo>
                    <a:pt x="149765" y="948740"/>
                  </a:lnTo>
                  <a:lnTo>
                    <a:pt x="120142" y="913926"/>
                  </a:lnTo>
                  <a:lnTo>
                    <a:pt x="93369" y="876773"/>
                  </a:lnTo>
                  <a:lnTo>
                    <a:pt x="69615" y="837447"/>
                  </a:lnTo>
                  <a:lnTo>
                    <a:pt x="49051" y="796121"/>
                  </a:lnTo>
                  <a:lnTo>
                    <a:pt x="31845" y="752963"/>
                  </a:lnTo>
                  <a:lnTo>
                    <a:pt x="18167" y="708142"/>
                  </a:lnTo>
                  <a:lnTo>
                    <a:pt x="8187" y="661829"/>
                  </a:lnTo>
                  <a:lnTo>
                    <a:pt x="2075" y="614193"/>
                  </a:lnTo>
                  <a:lnTo>
                    <a:pt x="0" y="565403"/>
                  </a:lnTo>
                  <a:close/>
                </a:path>
              </a:pathLst>
            </a:custGeom>
            <a:ln w="25400">
              <a:solidFill>
                <a:srgbClr val="9BBA5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609849" y="4769358"/>
              <a:ext cx="7539355" cy="905510"/>
            </a:xfrm>
            <a:custGeom>
              <a:avLst/>
              <a:gdLst/>
              <a:ahLst/>
              <a:cxnLst/>
              <a:rect l="l" t="t" r="r" b="b"/>
              <a:pathLst>
                <a:path w="7539355" h="905510">
                  <a:moveTo>
                    <a:pt x="7539228" y="0"/>
                  </a:moveTo>
                  <a:lnTo>
                    <a:pt x="0" y="0"/>
                  </a:lnTo>
                  <a:lnTo>
                    <a:pt x="0" y="905256"/>
                  </a:lnTo>
                  <a:lnTo>
                    <a:pt x="7539228" y="905256"/>
                  </a:lnTo>
                  <a:lnTo>
                    <a:pt x="7539228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609849" y="4769358"/>
              <a:ext cx="7539355" cy="905510"/>
            </a:xfrm>
            <a:custGeom>
              <a:avLst/>
              <a:gdLst/>
              <a:ahLst/>
              <a:cxnLst/>
              <a:rect l="l" t="t" r="r" b="b"/>
              <a:pathLst>
                <a:path w="7539355" h="905510">
                  <a:moveTo>
                    <a:pt x="0" y="905256"/>
                  </a:moveTo>
                  <a:lnTo>
                    <a:pt x="7539228" y="905256"/>
                  </a:lnTo>
                  <a:lnTo>
                    <a:pt x="7539228" y="0"/>
                  </a:lnTo>
                  <a:lnTo>
                    <a:pt x="0" y="0"/>
                  </a:lnTo>
                  <a:lnTo>
                    <a:pt x="0" y="905256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3315715" y="3440048"/>
            <a:ext cx="6719570" cy="20694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1630">
              <a:lnSpc>
                <a:spcPct val="100000"/>
              </a:lnSpc>
              <a:spcBef>
                <a:spcPts val="100"/>
              </a:spcBef>
            </a:pPr>
            <a:r>
              <a:rPr sz="4500" dirty="0">
                <a:solidFill>
                  <a:srgbClr val="FFFFFF"/>
                </a:solidFill>
                <a:latin typeface="Calibri"/>
                <a:cs typeface="Calibri"/>
              </a:rPr>
              <a:t>Kesamaan</a:t>
            </a:r>
            <a:r>
              <a:rPr sz="4500" spc="-1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500" dirty="0">
                <a:solidFill>
                  <a:srgbClr val="FFFFFF"/>
                </a:solidFill>
                <a:latin typeface="Calibri"/>
                <a:cs typeface="Calibri"/>
              </a:rPr>
              <a:t>Kegiatan</a:t>
            </a:r>
            <a:r>
              <a:rPr sz="4500" spc="-20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500" spc="-10" dirty="0">
                <a:solidFill>
                  <a:srgbClr val="FFFFFF"/>
                </a:solidFill>
                <a:latin typeface="Calibri"/>
                <a:cs typeface="Calibri"/>
              </a:rPr>
              <a:t>(rubrik)</a:t>
            </a:r>
            <a:endParaRPr sz="4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290"/>
              </a:spcBef>
            </a:pPr>
            <a:r>
              <a:rPr sz="4500" dirty="0">
                <a:solidFill>
                  <a:srgbClr val="FFFFFF"/>
                </a:solidFill>
                <a:latin typeface="Calibri"/>
                <a:cs typeface="Calibri"/>
              </a:rPr>
              <a:t>Kesamaan</a:t>
            </a:r>
            <a:r>
              <a:rPr sz="4500" spc="-1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500" dirty="0">
                <a:solidFill>
                  <a:srgbClr val="FFFFFF"/>
                </a:solidFill>
                <a:latin typeface="Calibri"/>
                <a:cs typeface="Calibri"/>
              </a:rPr>
              <a:t>Jenis</a:t>
            </a:r>
            <a:r>
              <a:rPr sz="4500" spc="-1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500" spc="-10" dirty="0">
                <a:solidFill>
                  <a:srgbClr val="FFFFFF"/>
                </a:solidFill>
                <a:latin typeface="Calibri"/>
                <a:cs typeface="Calibri"/>
              </a:rPr>
              <a:t>(seri)</a:t>
            </a:r>
            <a:endParaRPr sz="4500">
              <a:latin typeface="Calibri"/>
              <a:cs typeface="Calibri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2031745" y="4643882"/>
            <a:ext cx="1156335" cy="1156335"/>
            <a:chOff x="2031745" y="4643882"/>
            <a:chExt cx="1156335" cy="1156335"/>
          </a:xfrm>
        </p:grpSpPr>
        <p:sp>
          <p:nvSpPr>
            <p:cNvPr id="19" name="object 19"/>
            <p:cNvSpPr/>
            <p:nvPr/>
          </p:nvSpPr>
          <p:spPr>
            <a:xfrm>
              <a:off x="2044445" y="4656582"/>
              <a:ext cx="1130935" cy="1130935"/>
            </a:xfrm>
            <a:custGeom>
              <a:avLst/>
              <a:gdLst/>
              <a:ahLst/>
              <a:cxnLst/>
              <a:rect l="l" t="t" r="r" b="b"/>
              <a:pathLst>
                <a:path w="1130935" h="1130935">
                  <a:moveTo>
                    <a:pt x="565404" y="0"/>
                  </a:moveTo>
                  <a:lnTo>
                    <a:pt x="516614" y="2075"/>
                  </a:lnTo>
                  <a:lnTo>
                    <a:pt x="468978" y="8187"/>
                  </a:lnTo>
                  <a:lnTo>
                    <a:pt x="422665" y="18167"/>
                  </a:lnTo>
                  <a:lnTo>
                    <a:pt x="377844" y="31845"/>
                  </a:lnTo>
                  <a:lnTo>
                    <a:pt x="334686" y="49051"/>
                  </a:lnTo>
                  <a:lnTo>
                    <a:pt x="293360" y="69615"/>
                  </a:lnTo>
                  <a:lnTo>
                    <a:pt x="254034" y="93369"/>
                  </a:lnTo>
                  <a:lnTo>
                    <a:pt x="216881" y="120142"/>
                  </a:lnTo>
                  <a:lnTo>
                    <a:pt x="182067" y="149765"/>
                  </a:lnTo>
                  <a:lnTo>
                    <a:pt x="149765" y="182067"/>
                  </a:lnTo>
                  <a:lnTo>
                    <a:pt x="120142" y="216881"/>
                  </a:lnTo>
                  <a:lnTo>
                    <a:pt x="93369" y="254034"/>
                  </a:lnTo>
                  <a:lnTo>
                    <a:pt x="69615" y="293360"/>
                  </a:lnTo>
                  <a:lnTo>
                    <a:pt x="49051" y="334686"/>
                  </a:lnTo>
                  <a:lnTo>
                    <a:pt x="31845" y="377844"/>
                  </a:lnTo>
                  <a:lnTo>
                    <a:pt x="18167" y="422665"/>
                  </a:lnTo>
                  <a:lnTo>
                    <a:pt x="8187" y="468978"/>
                  </a:lnTo>
                  <a:lnTo>
                    <a:pt x="2075" y="516614"/>
                  </a:lnTo>
                  <a:lnTo>
                    <a:pt x="0" y="565404"/>
                  </a:lnTo>
                  <a:lnTo>
                    <a:pt x="2075" y="614193"/>
                  </a:lnTo>
                  <a:lnTo>
                    <a:pt x="8187" y="661829"/>
                  </a:lnTo>
                  <a:lnTo>
                    <a:pt x="18167" y="708142"/>
                  </a:lnTo>
                  <a:lnTo>
                    <a:pt x="31845" y="752963"/>
                  </a:lnTo>
                  <a:lnTo>
                    <a:pt x="49051" y="796121"/>
                  </a:lnTo>
                  <a:lnTo>
                    <a:pt x="69615" y="837447"/>
                  </a:lnTo>
                  <a:lnTo>
                    <a:pt x="93369" y="876773"/>
                  </a:lnTo>
                  <a:lnTo>
                    <a:pt x="120142" y="913926"/>
                  </a:lnTo>
                  <a:lnTo>
                    <a:pt x="149765" y="948740"/>
                  </a:lnTo>
                  <a:lnTo>
                    <a:pt x="182067" y="981042"/>
                  </a:lnTo>
                  <a:lnTo>
                    <a:pt x="216881" y="1010665"/>
                  </a:lnTo>
                  <a:lnTo>
                    <a:pt x="254034" y="1037438"/>
                  </a:lnTo>
                  <a:lnTo>
                    <a:pt x="293360" y="1061192"/>
                  </a:lnTo>
                  <a:lnTo>
                    <a:pt x="334686" y="1081756"/>
                  </a:lnTo>
                  <a:lnTo>
                    <a:pt x="377844" y="1098962"/>
                  </a:lnTo>
                  <a:lnTo>
                    <a:pt x="422665" y="1112640"/>
                  </a:lnTo>
                  <a:lnTo>
                    <a:pt x="468978" y="1122620"/>
                  </a:lnTo>
                  <a:lnTo>
                    <a:pt x="516614" y="1128732"/>
                  </a:lnTo>
                  <a:lnTo>
                    <a:pt x="565404" y="1130808"/>
                  </a:lnTo>
                  <a:lnTo>
                    <a:pt x="614193" y="1128732"/>
                  </a:lnTo>
                  <a:lnTo>
                    <a:pt x="661829" y="1122620"/>
                  </a:lnTo>
                  <a:lnTo>
                    <a:pt x="708142" y="1112640"/>
                  </a:lnTo>
                  <a:lnTo>
                    <a:pt x="752963" y="1098962"/>
                  </a:lnTo>
                  <a:lnTo>
                    <a:pt x="796121" y="1081756"/>
                  </a:lnTo>
                  <a:lnTo>
                    <a:pt x="837447" y="1061192"/>
                  </a:lnTo>
                  <a:lnTo>
                    <a:pt x="876773" y="1037438"/>
                  </a:lnTo>
                  <a:lnTo>
                    <a:pt x="913926" y="1010665"/>
                  </a:lnTo>
                  <a:lnTo>
                    <a:pt x="948740" y="981042"/>
                  </a:lnTo>
                  <a:lnTo>
                    <a:pt x="981042" y="948740"/>
                  </a:lnTo>
                  <a:lnTo>
                    <a:pt x="1010665" y="913926"/>
                  </a:lnTo>
                  <a:lnTo>
                    <a:pt x="1037438" y="876773"/>
                  </a:lnTo>
                  <a:lnTo>
                    <a:pt x="1061192" y="837447"/>
                  </a:lnTo>
                  <a:lnTo>
                    <a:pt x="1081756" y="796121"/>
                  </a:lnTo>
                  <a:lnTo>
                    <a:pt x="1098962" y="752963"/>
                  </a:lnTo>
                  <a:lnTo>
                    <a:pt x="1112640" y="708142"/>
                  </a:lnTo>
                  <a:lnTo>
                    <a:pt x="1122620" y="661829"/>
                  </a:lnTo>
                  <a:lnTo>
                    <a:pt x="1128732" y="614193"/>
                  </a:lnTo>
                  <a:lnTo>
                    <a:pt x="1130808" y="565404"/>
                  </a:lnTo>
                  <a:lnTo>
                    <a:pt x="1128732" y="516614"/>
                  </a:lnTo>
                  <a:lnTo>
                    <a:pt x="1122620" y="468978"/>
                  </a:lnTo>
                  <a:lnTo>
                    <a:pt x="1112640" y="422665"/>
                  </a:lnTo>
                  <a:lnTo>
                    <a:pt x="1098962" y="377844"/>
                  </a:lnTo>
                  <a:lnTo>
                    <a:pt x="1081756" y="334686"/>
                  </a:lnTo>
                  <a:lnTo>
                    <a:pt x="1061192" y="293360"/>
                  </a:lnTo>
                  <a:lnTo>
                    <a:pt x="1037438" y="254034"/>
                  </a:lnTo>
                  <a:lnTo>
                    <a:pt x="1010665" y="216881"/>
                  </a:lnTo>
                  <a:lnTo>
                    <a:pt x="981042" y="182067"/>
                  </a:lnTo>
                  <a:lnTo>
                    <a:pt x="948740" y="149765"/>
                  </a:lnTo>
                  <a:lnTo>
                    <a:pt x="913926" y="120142"/>
                  </a:lnTo>
                  <a:lnTo>
                    <a:pt x="876773" y="93369"/>
                  </a:lnTo>
                  <a:lnTo>
                    <a:pt x="837447" y="69615"/>
                  </a:lnTo>
                  <a:lnTo>
                    <a:pt x="796121" y="49051"/>
                  </a:lnTo>
                  <a:lnTo>
                    <a:pt x="752963" y="31845"/>
                  </a:lnTo>
                  <a:lnTo>
                    <a:pt x="708142" y="18167"/>
                  </a:lnTo>
                  <a:lnTo>
                    <a:pt x="661829" y="8187"/>
                  </a:lnTo>
                  <a:lnTo>
                    <a:pt x="614193" y="2075"/>
                  </a:lnTo>
                  <a:lnTo>
                    <a:pt x="5654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044445" y="4656582"/>
              <a:ext cx="1130935" cy="1130935"/>
            </a:xfrm>
            <a:custGeom>
              <a:avLst/>
              <a:gdLst/>
              <a:ahLst/>
              <a:cxnLst/>
              <a:rect l="l" t="t" r="r" b="b"/>
              <a:pathLst>
                <a:path w="1130935" h="1130935">
                  <a:moveTo>
                    <a:pt x="0" y="565404"/>
                  </a:moveTo>
                  <a:lnTo>
                    <a:pt x="2075" y="516614"/>
                  </a:lnTo>
                  <a:lnTo>
                    <a:pt x="8187" y="468978"/>
                  </a:lnTo>
                  <a:lnTo>
                    <a:pt x="18167" y="422665"/>
                  </a:lnTo>
                  <a:lnTo>
                    <a:pt x="31845" y="377844"/>
                  </a:lnTo>
                  <a:lnTo>
                    <a:pt x="49051" y="334686"/>
                  </a:lnTo>
                  <a:lnTo>
                    <a:pt x="69615" y="293360"/>
                  </a:lnTo>
                  <a:lnTo>
                    <a:pt x="93369" y="254034"/>
                  </a:lnTo>
                  <a:lnTo>
                    <a:pt x="120142" y="216881"/>
                  </a:lnTo>
                  <a:lnTo>
                    <a:pt x="149765" y="182067"/>
                  </a:lnTo>
                  <a:lnTo>
                    <a:pt x="182067" y="149765"/>
                  </a:lnTo>
                  <a:lnTo>
                    <a:pt x="216881" y="120142"/>
                  </a:lnTo>
                  <a:lnTo>
                    <a:pt x="254034" y="93369"/>
                  </a:lnTo>
                  <a:lnTo>
                    <a:pt x="293360" y="69615"/>
                  </a:lnTo>
                  <a:lnTo>
                    <a:pt x="334686" y="49051"/>
                  </a:lnTo>
                  <a:lnTo>
                    <a:pt x="377844" y="31845"/>
                  </a:lnTo>
                  <a:lnTo>
                    <a:pt x="422665" y="18167"/>
                  </a:lnTo>
                  <a:lnTo>
                    <a:pt x="468978" y="8187"/>
                  </a:lnTo>
                  <a:lnTo>
                    <a:pt x="516614" y="2075"/>
                  </a:lnTo>
                  <a:lnTo>
                    <a:pt x="565404" y="0"/>
                  </a:lnTo>
                  <a:lnTo>
                    <a:pt x="614193" y="2075"/>
                  </a:lnTo>
                  <a:lnTo>
                    <a:pt x="661829" y="8187"/>
                  </a:lnTo>
                  <a:lnTo>
                    <a:pt x="708142" y="18167"/>
                  </a:lnTo>
                  <a:lnTo>
                    <a:pt x="752963" y="31845"/>
                  </a:lnTo>
                  <a:lnTo>
                    <a:pt x="796121" y="49051"/>
                  </a:lnTo>
                  <a:lnTo>
                    <a:pt x="837447" y="69615"/>
                  </a:lnTo>
                  <a:lnTo>
                    <a:pt x="876773" y="93369"/>
                  </a:lnTo>
                  <a:lnTo>
                    <a:pt x="913926" y="120142"/>
                  </a:lnTo>
                  <a:lnTo>
                    <a:pt x="948740" y="149765"/>
                  </a:lnTo>
                  <a:lnTo>
                    <a:pt x="981042" y="182067"/>
                  </a:lnTo>
                  <a:lnTo>
                    <a:pt x="1010665" y="216881"/>
                  </a:lnTo>
                  <a:lnTo>
                    <a:pt x="1037438" y="254034"/>
                  </a:lnTo>
                  <a:lnTo>
                    <a:pt x="1061192" y="293360"/>
                  </a:lnTo>
                  <a:lnTo>
                    <a:pt x="1081756" y="334686"/>
                  </a:lnTo>
                  <a:lnTo>
                    <a:pt x="1098962" y="377844"/>
                  </a:lnTo>
                  <a:lnTo>
                    <a:pt x="1112640" y="422665"/>
                  </a:lnTo>
                  <a:lnTo>
                    <a:pt x="1122620" y="468978"/>
                  </a:lnTo>
                  <a:lnTo>
                    <a:pt x="1128732" y="516614"/>
                  </a:lnTo>
                  <a:lnTo>
                    <a:pt x="1130808" y="565404"/>
                  </a:lnTo>
                  <a:lnTo>
                    <a:pt x="1128732" y="614193"/>
                  </a:lnTo>
                  <a:lnTo>
                    <a:pt x="1122620" y="661829"/>
                  </a:lnTo>
                  <a:lnTo>
                    <a:pt x="1112640" y="708142"/>
                  </a:lnTo>
                  <a:lnTo>
                    <a:pt x="1098962" y="752963"/>
                  </a:lnTo>
                  <a:lnTo>
                    <a:pt x="1081756" y="796121"/>
                  </a:lnTo>
                  <a:lnTo>
                    <a:pt x="1061192" y="837447"/>
                  </a:lnTo>
                  <a:lnTo>
                    <a:pt x="1037438" y="876773"/>
                  </a:lnTo>
                  <a:lnTo>
                    <a:pt x="1010665" y="913926"/>
                  </a:lnTo>
                  <a:lnTo>
                    <a:pt x="981042" y="948740"/>
                  </a:lnTo>
                  <a:lnTo>
                    <a:pt x="948740" y="981042"/>
                  </a:lnTo>
                  <a:lnTo>
                    <a:pt x="913926" y="1010665"/>
                  </a:lnTo>
                  <a:lnTo>
                    <a:pt x="876773" y="1037438"/>
                  </a:lnTo>
                  <a:lnTo>
                    <a:pt x="837447" y="1061192"/>
                  </a:lnTo>
                  <a:lnTo>
                    <a:pt x="796121" y="1081756"/>
                  </a:lnTo>
                  <a:lnTo>
                    <a:pt x="752963" y="1098962"/>
                  </a:lnTo>
                  <a:lnTo>
                    <a:pt x="708142" y="1112640"/>
                  </a:lnTo>
                  <a:lnTo>
                    <a:pt x="661829" y="1122620"/>
                  </a:lnTo>
                  <a:lnTo>
                    <a:pt x="614193" y="1128732"/>
                  </a:lnTo>
                  <a:lnTo>
                    <a:pt x="565404" y="1130808"/>
                  </a:lnTo>
                  <a:lnTo>
                    <a:pt x="516614" y="1128732"/>
                  </a:lnTo>
                  <a:lnTo>
                    <a:pt x="468978" y="1122620"/>
                  </a:lnTo>
                  <a:lnTo>
                    <a:pt x="422665" y="1112640"/>
                  </a:lnTo>
                  <a:lnTo>
                    <a:pt x="377844" y="1098962"/>
                  </a:lnTo>
                  <a:lnTo>
                    <a:pt x="334686" y="1081756"/>
                  </a:lnTo>
                  <a:lnTo>
                    <a:pt x="293360" y="1061192"/>
                  </a:lnTo>
                  <a:lnTo>
                    <a:pt x="254034" y="1037438"/>
                  </a:lnTo>
                  <a:lnTo>
                    <a:pt x="216881" y="1010665"/>
                  </a:lnTo>
                  <a:lnTo>
                    <a:pt x="182067" y="981042"/>
                  </a:lnTo>
                  <a:lnTo>
                    <a:pt x="149765" y="948740"/>
                  </a:lnTo>
                  <a:lnTo>
                    <a:pt x="120142" y="913926"/>
                  </a:lnTo>
                  <a:lnTo>
                    <a:pt x="93369" y="876773"/>
                  </a:lnTo>
                  <a:lnTo>
                    <a:pt x="69615" y="837447"/>
                  </a:lnTo>
                  <a:lnTo>
                    <a:pt x="49051" y="796121"/>
                  </a:lnTo>
                  <a:lnTo>
                    <a:pt x="31845" y="752963"/>
                  </a:lnTo>
                  <a:lnTo>
                    <a:pt x="18167" y="708142"/>
                  </a:lnTo>
                  <a:lnTo>
                    <a:pt x="8187" y="661829"/>
                  </a:lnTo>
                  <a:lnTo>
                    <a:pt x="2075" y="614193"/>
                  </a:lnTo>
                  <a:lnTo>
                    <a:pt x="0" y="565404"/>
                  </a:lnTo>
                  <a:close/>
                </a:path>
              </a:pathLst>
            </a:custGeom>
            <a:ln w="25400">
              <a:solidFill>
                <a:srgbClr val="8063A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000" y="1714500"/>
            <a:ext cx="4715255" cy="471525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17370" y="704799"/>
            <a:ext cx="8382000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4000" b="1" dirty="0"/>
              <a:t>BERKAS</a:t>
            </a:r>
            <a:r>
              <a:rPr sz="4000" b="1" spc="-75" dirty="0"/>
              <a:t> </a:t>
            </a:r>
            <a:r>
              <a:rPr sz="4000" b="1" spc="-10" dirty="0"/>
              <a:t>KESAMAAN </a:t>
            </a:r>
            <a:r>
              <a:rPr sz="4000" b="1" dirty="0"/>
              <a:t>URUSAN</a:t>
            </a:r>
            <a:r>
              <a:rPr sz="4000" b="1" spc="-105" dirty="0"/>
              <a:t> </a:t>
            </a:r>
            <a:r>
              <a:rPr sz="4000" b="1" spc="-10" dirty="0"/>
              <a:t>(DOSIER)</a:t>
            </a:r>
            <a:endParaRPr sz="4000" b="1" dirty="0"/>
          </a:p>
        </p:txBody>
      </p:sp>
      <p:sp>
        <p:nvSpPr>
          <p:cNvPr id="4" name="object 4"/>
          <p:cNvSpPr txBox="1"/>
          <p:nvPr/>
        </p:nvSpPr>
        <p:spPr>
          <a:xfrm>
            <a:off x="2895600" y="2057400"/>
            <a:ext cx="8382000" cy="277704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dirty="0">
                <a:latin typeface="Calibri"/>
                <a:cs typeface="Calibri"/>
              </a:rPr>
              <a:t>Dokumen</a:t>
            </a:r>
            <a:r>
              <a:rPr sz="2800" spc="-8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hasil</a:t>
            </a:r>
            <a:r>
              <a:rPr sz="2800" spc="-9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satu</a:t>
            </a:r>
            <a:r>
              <a:rPr sz="2800" spc="-8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kegiatan </a:t>
            </a:r>
            <a:r>
              <a:rPr sz="2800" dirty="0">
                <a:latin typeface="Calibri"/>
                <a:cs typeface="Calibri"/>
              </a:rPr>
              <a:t>dihimpun</a:t>
            </a:r>
            <a:r>
              <a:rPr sz="2800" spc="-6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dalam</a:t>
            </a:r>
            <a:r>
              <a:rPr sz="2800" spc="-10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satu</a:t>
            </a:r>
            <a:r>
              <a:rPr sz="2800" spc="-100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berkas</a:t>
            </a:r>
            <a:r>
              <a:rPr sz="2800" spc="-85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(sejak </a:t>
            </a:r>
            <a:r>
              <a:rPr sz="2800" dirty="0">
                <a:latin typeface="Calibri"/>
                <a:cs typeface="Calibri"/>
              </a:rPr>
              <a:t>awal</a:t>
            </a:r>
            <a:r>
              <a:rPr sz="2800" spc="-55" dirty="0">
                <a:latin typeface="Calibri"/>
                <a:cs typeface="Calibri"/>
              </a:rPr>
              <a:t> </a:t>
            </a:r>
            <a:r>
              <a:rPr sz="2800" dirty="0">
                <a:latin typeface="Calibri"/>
                <a:cs typeface="Calibri"/>
              </a:rPr>
              <a:t>hingga</a:t>
            </a:r>
            <a:r>
              <a:rPr sz="2800" spc="-50" dirty="0">
                <a:latin typeface="Calibri"/>
                <a:cs typeface="Calibri"/>
              </a:rPr>
              <a:t> </a:t>
            </a:r>
            <a:r>
              <a:rPr sz="2800" spc="-10" dirty="0">
                <a:latin typeface="Calibri"/>
                <a:cs typeface="Calibri"/>
              </a:rPr>
              <a:t>akhir)</a:t>
            </a:r>
            <a:endParaRPr sz="2800" dirty="0">
              <a:latin typeface="Calibri"/>
              <a:cs typeface="Calibri"/>
            </a:endParaRPr>
          </a:p>
          <a:p>
            <a:pPr marL="355600" marR="127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5600" algn="l"/>
                <a:tab pos="2945130" algn="l"/>
              </a:tabLst>
            </a:pP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Berkas</a:t>
            </a:r>
            <a:r>
              <a:rPr sz="2800" b="1" spc="-1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Proyek</a:t>
            </a:r>
            <a:r>
              <a:rPr sz="2800" b="1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spc="-10" dirty="0" err="1">
                <a:solidFill>
                  <a:srgbClr val="001F5F"/>
                </a:solidFill>
                <a:latin typeface="Calibri"/>
                <a:cs typeface="Calibri"/>
              </a:rPr>
              <a:t>Renovasi</a:t>
            </a:r>
            <a:r>
              <a:rPr sz="2800" b="1" spc="-1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lang="en-US" sz="2800" b="1" spc="-10" dirty="0">
                <a:solidFill>
                  <a:srgbClr val="001F5F"/>
                </a:solidFill>
                <a:latin typeface="Calibri"/>
                <a:cs typeface="Calibri"/>
              </a:rPr>
              <a:t>G</a:t>
            </a:r>
            <a:r>
              <a:rPr sz="2800" b="1" spc="-10" dirty="0">
                <a:solidFill>
                  <a:srgbClr val="001F5F"/>
                </a:solidFill>
                <a:latin typeface="Calibri"/>
                <a:cs typeface="Calibri"/>
              </a:rPr>
              <a:t>edung Kantor</a:t>
            </a:r>
            <a:r>
              <a:rPr sz="2800" b="1" spc="-10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spc="-10" dirty="0" err="1">
                <a:solidFill>
                  <a:srgbClr val="001F5F"/>
                </a:solidFill>
                <a:latin typeface="Calibri"/>
                <a:cs typeface="Calibri"/>
              </a:rPr>
              <a:t>utama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(April</a:t>
            </a:r>
            <a:r>
              <a:rPr sz="2800" b="1" spc="-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spc="-50" dirty="0">
                <a:solidFill>
                  <a:srgbClr val="001F5F"/>
                </a:solidFill>
                <a:latin typeface="Calibri"/>
                <a:cs typeface="Calibri"/>
              </a:rPr>
              <a:t>–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Oktober</a:t>
            </a:r>
            <a:r>
              <a:rPr sz="2800" b="1" spc="-1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spc="-20" dirty="0">
                <a:solidFill>
                  <a:srgbClr val="001F5F"/>
                </a:solidFill>
                <a:latin typeface="Calibri"/>
                <a:cs typeface="Calibri"/>
              </a:rPr>
              <a:t>2020)</a:t>
            </a:r>
            <a:endParaRPr sz="2800" dirty="0">
              <a:latin typeface="Calibri"/>
              <a:cs typeface="Calibri"/>
            </a:endParaRPr>
          </a:p>
          <a:p>
            <a:pPr marL="355600" marR="953769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5600" algn="l"/>
              </a:tabLst>
            </a:pP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Dosier</a:t>
            </a:r>
            <a:r>
              <a:rPr sz="2800" b="1" spc="-9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1F5F"/>
                </a:solidFill>
                <a:latin typeface="Calibri"/>
                <a:cs typeface="Calibri"/>
              </a:rPr>
              <a:t>pegawai</a:t>
            </a:r>
            <a:r>
              <a:rPr sz="2800" b="1" spc="-8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a.n.</a:t>
            </a:r>
            <a:r>
              <a:rPr sz="2800" b="1" spc="-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spc="-20" dirty="0">
                <a:solidFill>
                  <a:srgbClr val="001F5F"/>
                </a:solidFill>
                <a:latin typeface="Calibri"/>
                <a:cs typeface="Calibri"/>
              </a:rPr>
              <a:t>Siti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Nuraeni</a:t>
            </a:r>
            <a:r>
              <a:rPr sz="2800" b="1" spc="-1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1F5F"/>
                </a:solidFill>
                <a:latin typeface="Calibri"/>
                <a:cs typeface="Calibri"/>
              </a:rPr>
              <a:t>Munarwati,</a:t>
            </a:r>
            <a:r>
              <a:rPr sz="2800" b="1" spc="-14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800" b="1" spc="-20" dirty="0">
                <a:solidFill>
                  <a:srgbClr val="001F5F"/>
                </a:solidFill>
                <a:latin typeface="Calibri"/>
                <a:cs typeface="Calibri"/>
              </a:rPr>
              <a:t>S.Pd</a:t>
            </a:r>
            <a:endParaRPr sz="28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0" y="3120585"/>
            <a:ext cx="4157414" cy="334095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838816" y="2099310"/>
            <a:ext cx="8148320" cy="3239348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60"/>
              </a:spcBef>
            </a:pPr>
            <a:r>
              <a:rPr sz="3600" dirty="0">
                <a:latin typeface="Calibri"/>
                <a:cs typeface="Calibri"/>
              </a:rPr>
              <a:t>Contoh</a:t>
            </a:r>
            <a:r>
              <a:rPr sz="3600" spc="-160" dirty="0">
                <a:latin typeface="Calibri"/>
                <a:cs typeface="Calibri"/>
              </a:rPr>
              <a:t> </a:t>
            </a:r>
            <a:r>
              <a:rPr sz="3600" spc="-50" dirty="0">
                <a:latin typeface="Calibri"/>
                <a:cs typeface="Calibri"/>
              </a:rPr>
              <a:t>:</a:t>
            </a:r>
            <a:endParaRPr sz="3600" dirty="0">
              <a:latin typeface="Calibri"/>
              <a:cs typeface="Calibri"/>
            </a:endParaRPr>
          </a:p>
          <a:p>
            <a:pPr marL="563880" indent="-551180">
              <a:lnSpc>
                <a:spcPct val="100000"/>
              </a:lnSpc>
              <a:spcBef>
                <a:spcPts val="865"/>
              </a:spcBef>
              <a:buChar char="-"/>
              <a:tabLst>
                <a:tab pos="563880" algn="l"/>
              </a:tabLst>
            </a:pPr>
            <a:r>
              <a:rPr sz="3600" dirty="0">
                <a:latin typeface="Calibri"/>
                <a:cs typeface="Calibri"/>
              </a:rPr>
              <a:t>Sosialisasi</a:t>
            </a:r>
            <a:r>
              <a:rPr sz="3600" spc="-80" dirty="0">
                <a:latin typeface="Calibri"/>
                <a:cs typeface="Calibri"/>
              </a:rPr>
              <a:t> </a:t>
            </a:r>
            <a:r>
              <a:rPr sz="3600" spc="-20" dirty="0" err="1">
                <a:latin typeface="Calibri"/>
                <a:cs typeface="Calibri"/>
              </a:rPr>
              <a:t>Peraturan</a:t>
            </a:r>
            <a:r>
              <a:rPr sz="3600" spc="-110" dirty="0">
                <a:latin typeface="Calibri"/>
                <a:cs typeface="Calibri"/>
              </a:rPr>
              <a:t> </a:t>
            </a:r>
            <a:r>
              <a:rPr lang="en-US" sz="3600" dirty="0" err="1">
                <a:latin typeface="Calibri"/>
                <a:cs typeface="Calibri"/>
              </a:rPr>
              <a:t>Gubernur</a:t>
            </a:r>
            <a:r>
              <a:rPr sz="3600" dirty="0">
                <a:latin typeface="Calibri"/>
                <a:cs typeface="Calibri"/>
              </a:rPr>
              <a:t>,</a:t>
            </a:r>
            <a:r>
              <a:rPr sz="3600" spc="-100" dirty="0">
                <a:latin typeface="Calibri"/>
                <a:cs typeface="Calibri"/>
              </a:rPr>
              <a:t> </a:t>
            </a:r>
            <a:r>
              <a:rPr sz="3600" spc="-20" dirty="0">
                <a:latin typeface="Calibri"/>
                <a:cs typeface="Calibri"/>
              </a:rPr>
              <a:t>202</a:t>
            </a:r>
            <a:r>
              <a:rPr lang="en-US" sz="3600" spc="-20" dirty="0">
                <a:latin typeface="Calibri"/>
                <a:cs typeface="Calibri"/>
              </a:rPr>
              <a:t>5</a:t>
            </a:r>
            <a:endParaRPr sz="3600" dirty="0">
              <a:latin typeface="Calibri"/>
              <a:cs typeface="Calibri"/>
            </a:endParaRPr>
          </a:p>
          <a:p>
            <a:pPr marL="563880" indent="-551180">
              <a:lnSpc>
                <a:spcPct val="100000"/>
              </a:lnSpc>
              <a:spcBef>
                <a:spcPts val="865"/>
              </a:spcBef>
              <a:buChar char="-"/>
              <a:tabLst>
                <a:tab pos="563880" algn="l"/>
              </a:tabLst>
            </a:pPr>
            <a:r>
              <a:rPr sz="3600" dirty="0" err="1">
                <a:latin typeface="Calibri"/>
                <a:cs typeface="Calibri"/>
              </a:rPr>
              <a:t>Kunjungan</a:t>
            </a:r>
            <a:r>
              <a:rPr sz="3600" spc="-135" dirty="0">
                <a:latin typeface="Calibri"/>
                <a:cs typeface="Calibri"/>
              </a:rPr>
              <a:t> </a:t>
            </a:r>
            <a:r>
              <a:rPr lang="en-US" sz="3600" dirty="0" err="1">
                <a:latin typeface="Calibri"/>
                <a:cs typeface="Calibri"/>
              </a:rPr>
              <a:t>Gubernur</a:t>
            </a:r>
            <a:r>
              <a:rPr sz="3600" dirty="0">
                <a:latin typeface="Calibri"/>
                <a:cs typeface="Calibri"/>
              </a:rPr>
              <a:t>,</a:t>
            </a:r>
            <a:r>
              <a:rPr sz="3600" spc="-135" dirty="0">
                <a:latin typeface="Calibri"/>
                <a:cs typeface="Calibri"/>
              </a:rPr>
              <a:t> </a:t>
            </a:r>
            <a:r>
              <a:rPr sz="3600" spc="-20" dirty="0">
                <a:latin typeface="Calibri"/>
                <a:cs typeface="Calibri"/>
              </a:rPr>
              <a:t>2021</a:t>
            </a:r>
            <a:endParaRPr sz="3600" dirty="0">
              <a:latin typeface="Calibri"/>
              <a:cs typeface="Calibri"/>
            </a:endParaRPr>
          </a:p>
          <a:p>
            <a:pPr marL="579120" indent="-553085">
              <a:lnSpc>
                <a:spcPct val="100000"/>
              </a:lnSpc>
              <a:spcBef>
                <a:spcPts val="865"/>
              </a:spcBef>
              <a:buChar char="-"/>
              <a:tabLst>
                <a:tab pos="579120" algn="l"/>
              </a:tabLst>
            </a:pPr>
            <a:r>
              <a:rPr sz="3600" spc="-20" dirty="0">
                <a:latin typeface="Calibri"/>
                <a:cs typeface="Calibri"/>
              </a:rPr>
              <a:t>Penyelenggaraan</a:t>
            </a:r>
            <a:r>
              <a:rPr sz="3600" spc="-114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Diklat</a:t>
            </a:r>
            <a:r>
              <a:rPr sz="3600" spc="-114" dirty="0">
                <a:latin typeface="Calibri"/>
                <a:cs typeface="Calibri"/>
              </a:rPr>
              <a:t> </a:t>
            </a:r>
            <a:r>
              <a:rPr sz="3600" spc="-35" dirty="0" err="1">
                <a:latin typeface="Calibri"/>
                <a:cs typeface="Calibri"/>
              </a:rPr>
              <a:t>Teknis</a:t>
            </a:r>
            <a:r>
              <a:rPr sz="3600" spc="-100" dirty="0">
                <a:latin typeface="Calibri"/>
                <a:cs typeface="Calibri"/>
              </a:rPr>
              <a:t> </a:t>
            </a:r>
            <a:r>
              <a:rPr lang="en-US" sz="3600" spc="-70" dirty="0" err="1">
                <a:latin typeface="Calibri"/>
                <a:cs typeface="Calibri"/>
              </a:rPr>
              <a:t>Pembuatan</a:t>
            </a:r>
            <a:r>
              <a:rPr lang="en-US" sz="3600" spc="-70" dirty="0">
                <a:latin typeface="Calibri"/>
                <a:cs typeface="Calibri"/>
              </a:rPr>
              <a:t> HPS</a:t>
            </a:r>
            <a:r>
              <a:rPr sz="3600" spc="-70" dirty="0">
                <a:latin typeface="Calibri"/>
                <a:cs typeface="Calibri"/>
              </a:rPr>
              <a:t>,</a:t>
            </a:r>
            <a:r>
              <a:rPr sz="3600" spc="-95" dirty="0">
                <a:latin typeface="Calibri"/>
                <a:cs typeface="Calibri"/>
              </a:rPr>
              <a:t> </a:t>
            </a:r>
            <a:r>
              <a:rPr sz="3600" spc="-20" dirty="0">
                <a:latin typeface="Calibri"/>
                <a:cs typeface="Calibri"/>
              </a:rPr>
              <a:t>202</a:t>
            </a:r>
            <a:r>
              <a:rPr lang="en-US" sz="3600" spc="-20" dirty="0">
                <a:latin typeface="Calibri"/>
                <a:cs typeface="Calibri"/>
              </a:rPr>
              <a:t>3</a:t>
            </a:r>
            <a:endParaRPr sz="36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53564" y="1150696"/>
            <a:ext cx="84861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dirty="0">
                <a:latin typeface="Calibri"/>
                <a:cs typeface="Calibri"/>
              </a:rPr>
              <a:t>BERKAS</a:t>
            </a:r>
            <a:r>
              <a:rPr sz="4000" b="1" spc="-130" dirty="0">
                <a:latin typeface="Calibri"/>
                <a:cs typeface="Calibri"/>
              </a:rPr>
              <a:t> </a:t>
            </a:r>
            <a:r>
              <a:rPr sz="4000" b="1" spc="-10" dirty="0">
                <a:latin typeface="Calibri"/>
                <a:cs typeface="Calibri"/>
              </a:rPr>
              <a:t>KESAMAAN</a:t>
            </a:r>
            <a:r>
              <a:rPr sz="4000" b="1" spc="-105" dirty="0">
                <a:latin typeface="Calibri"/>
                <a:cs typeface="Calibri"/>
              </a:rPr>
              <a:t> </a:t>
            </a:r>
            <a:r>
              <a:rPr sz="4000" b="1" spc="-90" dirty="0">
                <a:latin typeface="Calibri"/>
                <a:cs typeface="Calibri"/>
              </a:rPr>
              <a:t>KEGIATAN</a:t>
            </a:r>
            <a:r>
              <a:rPr sz="4000" b="1" spc="-125" dirty="0">
                <a:latin typeface="Calibri"/>
                <a:cs typeface="Calibri"/>
              </a:rPr>
              <a:t> </a:t>
            </a:r>
            <a:r>
              <a:rPr sz="4000" b="1" spc="-10" dirty="0">
                <a:latin typeface="Calibri"/>
                <a:cs typeface="Calibri"/>
              </a:rPr>
              <a:t>(RUBRIK)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88895" y="334492"/>
            <a:ext cx="7890509" cy="6173485"/>
          </a:xfrm>
          <a:prstGeom prst="rect">
            <a:avLst/>
          </a:prstGeom>
        </p:spPr>
        <p:txBody>
          <a:bodyPr vert="horz" wrap="square" lIns="0" tIns="365760" rIns="0" bIns="0" rtlCol="0">
            <a:spAutoFit/>
          </a:bodyPr>
          <a:lstStyle/>
          <a:p>
            <a:pPr marL="77470">
              <a:lnSpc>
                <a:spcPct val="100000"/>
              </a:lnSpc>
              <a:spcBef>
                <a:spcPts val="2880"/>
              </a:spcBef>
            </a:pPr>
            <a:r>
              <a:rPr sz="4000" b="1" dirty="0">
                <a:latin typeface="Calibri"/>
                <a:cs typeface="Calibri"/>
              </a:rPr>
              <a:t>BERKAS</a:t>
            </a:r>
            <a:r>
              <a:rPr sz="4000" b="1" spc="-60" dirty="0">
                <a:latin typeface="Calibri"/>
                <a:cs typeface="Calibri"/>
              </a:rPr>
              <a:t> </a:t>
            </a:r>
            <a:r>
              <a:rPr sz="4000" b="1" dirty="0">
                <a:latin typeface="Calibri"/>
                <a:cs typeface="Calibri"/>
              </a:rPr>
              <a:t>KESAMAAN</a:t>
            </a:r>
            <a:r>
              <a:rPr sz="4000" b="1" spc="-55" dirty="0">
                <a:latin typeface="Calibri"/>
                <a:cs typeface="Calibri"/>
              </a:rPr>
              <a:t> </a:t>
            </a:r>
            <a:r>
              <a:rPr sz="4000" b="1" dirty="0">
                <a:latin typeface="Calibri"/>
                <a:cs typeface="Calibri"/>
              </a:rPr>
              <a:t>JENIS</a:t>
            </a:r>
            <a:r>
              <a:rPr sz="4000" b="1" spc="-25" dirty="0">
                <a:latin typeface="Calibri"/>
                <a:cs typeface="Calibri"/>
              </a:rPr>
              <a:t> </a:t>
            </a:r>
            <a:r>
              <a:rPr sz="4000" b="1" spc="-10" dirty="0">
                <a:latin typeface="Calibri"/>
                <a:cs typeface="Calibri"/>
              </a:rPr>
              <a:t>(SERIES)</a:t>
            </a:r>
            <a:endParaRPr sz="4000" b="1" dirty="0">
              <a:latin typeface="Calibri"/>
              <a:cs typeface="Calibri"/>
            </a:endParaRPr>
          </a:p>
          <a:p>
            <a:pPr marL="339725" indent="-339725">
              <a:lnSpc>
                <a:spcPct val="100000"/>
              </a:lnSpc>
              <a:spcBef>
                <a:spcPts val="2785"/>
              </a:spcBef>
              <a:buChar char="-"/>
              <a:tabLst>
                <a:tab pos="944880" algn="l"/>
              </a:tabLst>
            </a:pPr>
            <a:r>
              <a:rPr sz="4400" dirty="0">
                <a:latin typeface="Calibri"/>
                <a:cs typeface="Calibri"/>
              </a:rPr>
              <a:t>Seri</a:t>
            </a:r>
            <a:r>
              <a:rPr sz="4400" spc="-125" dirty="0">
                <a:latin typeface="Calibri"/>
                <a:cs typeface="Calibri"/>
              </a:rPr>
              <a:t> </a:t>
            </a:r>
            <a:r>
              <a:rPr sz="4400" dirty="0">
                <a:latin typeface="Calibri"/>
                <a:cs typeface="Calibri"/>
              </a:rPr>
              <a:t>Surat</a:t>
            </a:r>
            <a:r>
              <a:rPr sz="4400" spc="-120" dirty="0">
                <a:latin typeface="Calibri"/>
                <a:cs typeface="Calibri"/>
              </a:rPr>
              <a:t> </a:t>
            </a:r>
            <a:r>
              <a:rPr sz="4400" spc="-10" dirty="0">
                <a:latin typeface="Calibri"/>
                <a:cs typeface="Calibri"/>
              </a:rPr>
              <a:t>Edaran</a:t>
            </a:r>
            <a:r>
              <a:rPr sz="4400" spc="-130" dirty="0">
                <a:latin typeface="Calibri"/>
                <a:cs typeface="Calibri"/>
              </a:rPr>
              <a:t> </a:t>
            </a:r>
            <a:r>
              <a:rPr sz="4400" dirty="0">
                <a:latin typeface="Calibri"/>
                <a:cs typeface="Calibri"/>
              </a:rPr>
              <a:t>tahun</a:t>
            </a:r>
            <a:r>
              <a:rPr sz="4400" spc="-114" dirty="0">
                <a:latin typeface="Calibri"/>
                <a:cs typeface="Calibri"/>
              </a:rPr>
              <a:t> </a:t>
            </a:r>
            <a:r>
              <a:rPr sz="4400" spc="-20" dirty="0">
                <a:latin typeface="Calibri"/>
                <a:cs typeface="Calibri"/>
              </a:rPr>
              <a:t>2021</a:t>
            </a:r>
            <a:endParaRPr sz="4400" dirty="0">
              <a:latin typeface="Calibri"/>
              <a:cs typeface="Calibri"/>
            </a:endParaRPr>
          </a:p>
          <a:p>
            <a:pPr marL="339725" indent="-339725">
              <a:lnSpc>
                <a:spcPct val="100000"/>
              </a:lnSpc>
              <a:spcBef>
                <a:spcPts val="1055"/>
              </a:spcBef>
              <a:buChar char="-"/>
              <a:tabLst>
                <a:tab pos="906780" algn="l"/>
              </a:tabLst>
            </a:pPr>
            <a:r>
              <a:rPr sz="4400" dirty="0">
                <a:latin typeface="Calibri"/>
                <a:cs typeface="Calibri"/>
              </a:rPr>
              <a:t>Seri</a:t>
            </a:r>
            <a:r>
              <a:rPr sz="4400" spc="-90" dirty="0">
                <a:latin typeface="Calibri"/>
                <a:cs typeface="Calibri"/>
              </a:rPr>
              <a:t> </a:t>
            </a:r>
            <a:r>
              <a:rPr sz="4400" dirty="0">
                <a:latin typeface="Calibri"/>
                <a:cs typeface="Calibri"/>
              </a:rPr>
              <a:t>Surat</a:t>
            </a:r>
            <a:r>
              <a:rPr sz="4400" spc="-85" dirty="0">
                <a:latin typeface="Calibri"/>
                <a:cs typeface="Calibri"/>
              </a:rPr>
              <a:t> </a:t>
            </a:r>
            <a:r>
              <a:rPr sz="4400" dirty="0">
                <a:latin typeface="Calibri"/>
                <a:cs typeface="Calibri"/>
              </a:rPr>
              <a:t>Keputusan</a:t>
            </a:r>
            <a:r>
              <a:rPr sz="4400" spc="-95" dirty="0">
                <a:latin typeface="Calibri"/>
                <a:cs typeface="Calibri"/>
              </a:rPr>
              <a:t> </a:t>
            </a:r>
            <a:r>
              <a:rPr sz="4400" spc="-20" dirty="0">
                <a:latin typeface="Calibri"/>
                <a:cs typeface="Calibri"/>
              </a:rPr>
              <a:t>2021</a:t>
            </a:r>
            <a:endParaRPr sz="4400" dirty="0">
              <a:latin typeface="Calibri"/>
              <a:cs typeface="Calibri"/>
            </a:endParaRPr>
          </a:p>
          <a:p>
            <a:pPr marL="339725" indent="-339725">
              <a:lnSpc>
                <a:spcPct val="100000"/>
              </a:lnSpc>
              <a:spcBef>
                <a:spcPts val="1060"/>
              </a:spcBef>
            </a:pPr>
            <a:r>
              <a:rPr sz="4400" dirty="0">
                <a:latin typeface="Calibri"/>
                <a:cs typeface="Calibri"/>
              </a:rPr>
              <a:t>-</a:t>
            </a:r>
            <a:r>
              <a:rPr sz="4400" spc="345" dirty="0">
                <a:latin typeface="Calibri"/>
                <a:cs typeface="Calibri"/>
              </a:rPr>
              <a:t> </a:t>
            </a:r>
            <a:r>
              <a:rPr lang="en-US" sz="4400" spc="345" dirty="0" err="1">
                <a:latin typeface="Calibri"/>
                <a:cs typeface="Calibri"/>
              </a:rPr>
              <a:t>Perjanjian</a:t>
            </a:r>
            <a:r>
              <a:rPr lang="en-US" sz="4400" spc="345" dirty="0">
                <a:latin typeface="Calibri"/>
                <a:cs typeface="Calibri"/>
              </a:rPr>
              <a:t> </a:t>
            </a:r>
            <a:r>
              <a:rPr lang="en-US" sz="4400" spc="345" dirty="0" err="1">
                <a:latin typeface="Calibri"/>
                <a:cs typeface="Calibri"/>
              </a:rPr>
              <a:t>Kerjasama</a:t>
            </a:r>
            <a:r>
              <a:rPr sz="4400" spc="-5" dirty="0">
                <a:latin typeface="Calibri"/>
                <a:cs typeface="Calibri"/>
              </a:rPr>
              <a:t> </a:t>
            </a:r>
            <a:r>
              <a:rPr sz="4400" spc="-20" dirty="0">
                <a:latin typeface="Calibri"/>
                <a:cs typeface="Calibri"/>
              </a:rPr>
              <a:t>2022</a:t>
            </a:r>
            <a:endParaRPr sz="4400" dirty="0">
              <a:latin typeface="Calibri"/>
              <a:cs typeface="Calibri"/>
            </a:endParaRPr>
          </a:p>
          <a:p>
            <a:pPr marL="339725" indent="-339725">
              <a:lnSpc>
                <a:spcPct val="100000"/>
              </a:lnSpc>
              <a:spcBef>
                <a:spcPts val="1060"/>
              </a:spcBef>
            </a:pPr>
            <a:r>
              <a:rPr sz="4400" dirty="0">
                <a:latin typeface="Calibri"/>
                <a:cs typeface="Calibri"/>
              </a:rPr>
              <a:t>-</a:t>
            </a:r>
            <a:r>
              <a:rPr sz="4400" spc="345" dirty="0">
                <a:latin typeface="Calibri"/>
                <a:cs typeface="Calibri"/>
              </a:rPr>
              <a:t> </a:t>
            </a:r>
            <a:r>
              <a:rPr sz="4400" dirty="0">
                <a:latin typeface="Calibri"/>
                <a:cs typeface="Calibri"/>
              </a:rPr>
              <a:t>SOP</a:t>
            </a:r>
            <a:r>
              <a:rPr sz="4400" spc="-5" dirty="0">
                <a:latin typeface="Calibri"/>
                <a:cs typeface="Calibri"/>
              </a:rPr>
              <a:t> </a:t>
            </a:r>
            <a:r>
              <a:rPr sz="4400" spc="-20" dirty="0">
                <a:latin typeface="Calibri"/>
                <a:cs typeface="Calibri"/>
              </a:rPr>
              <a:t>2022</a:t>
            </a:r>
            <a:endParaRPr sz="4400" dirty="0">
              <a:latin typeface="Calibri"/>
              <a:cs typeface="Calibri"/>
            </a:endParaRPr>
          </a:p>
          <a:p>
            <a:pPr marL="339725" indent="-339725">
              <a:lnSpc>
                <a:spcPct val="100000"/>
              </a:lnSpc>
              <a:spcBef>
                <a:spcPts val="1055"/>
              </a:spcBef>
            </a:pPr>
            <a:r>
              <a:rPr sz="4400" dirty="0">
                <a:latin typeface="Calibri"/>
                <a:cs typeface="Calibri"/>
              </a:rPr>
              <a:t>-</a:t>
            </a:r>
            <a:r>
              <a:rPr sz="4400" spc="250" dirty="0">
                <a:latin typeface="Calibri"/>
                <a:cs typeface="Calibri"/>
              </a:rPr>
              <a:t> </a:t>
            </a:r>
            <a:r>
              <a:rPr sz="4400" spc="-20" dirty="0" err="1">
                <a:latin typeface="Calibri"/>
                <a:cs typeface="Calibri"/>
              </a:rPr>
              <a:t>Peraturan</a:t>
            </a:r>
            <a:r>
              <a:rPr sz="4400" spc="-110" dirty="0">
                <a:latin typeface="Calibri"/>
                <a:cs typeface="Calibri"/>
              </a:rPr>
              <a:t> </a:t>
            </a:r>
            <a:r>
              <a:rPr lang="en-US" sz="4400" dirty="0" err="1">
                <a:latin typeface="Calibri"/>
                <a:cs typeface="Calibri"/>
              </a:rPr>
              <a:t>Gubernur</a:t>
            </a:r>
            <a:r>
              <a:rPr sz="4400" spc="-100" dirty="0">
                <a:latin typeface="Calibri"/>
                <a:cs typeface="Calibri"/>
              </a:rPr>
              <a:t> </a:t>
            </a:r>
            <a:r>
              <a:rPr sz="4400" spc="-20" dirty="0">
                <a:latin typeface="Calibri"/>
                <a:cs typeface="Calibri"/>
              </a:rPr>
              <a:t>2022</a:t>
            </a:r>
            <a:endParaRPr sz="4400" dirty="0">
              <a:latin typeface="Calibri"/>
              <a:cs typeface="Calibri"/>
            </a:endParaRPr>
          </a:p>
          <a:p>
            <a:pPr marL="339725" indent="-339725">
              <a:lnSpc>
                <a:spcPct val="100000"/>
              </a:lnSpc>
              <a:spcBef>
                <a:spcPts val="1060"/>
              </a:spcBef>
            </a:pPr>
            <a:r>
              <a:rPr sz="4400" dirty="0">
                <a:latin typeface="Calibri"/>
                <a:cs typeface="Calibri"/>
              </a:rPr>
              <a:t>-</a:t>
            </a:r>
            <a:r>
              <a:rPr sz="4400" spc="245" dirty="0">
                <a:latin typeface="Calibri"/>
                <a:cs typeface="Calibri"/>
              </a:rPr>
              <a:t> </a:t>
            </a:r>
            <a:r>
              <a:rPr sz="4400" dirty="0">
                <a:latin typeface="Calibri"/>
                <a:cs typeface="Calibri"/>
              </a:rPr>
              <a:t>KGB</a:t>
            </a:r>
            <a:r>
              <a:rPr sz="4400" spc="-90" dirty="0">
                <a:latin typeface="Calibri"/>
                <a:cs typeface="Calibri"/>
              </a:rPr>
              <a:t> </a:t>
            </a:r>
            <a:r>
              <a:rPr sz="4400" spc="-20" dirty="0">
                <a:latin typeface="Calibri"/>
                <a:cs typeface="Calibri"/>
              </a:rPr>
              <a:t>2022</a:t>
            </a:r>
            <a:endParaRPr sz="44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000" y="933602"/>
            <a:ext cx="4357116" cy="4066641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252086" y="1622882"/>
            <a:ext cx="5377815" cy="3044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345440" algn="ctr">
              <a:lnSpc>
                <a:spcPct val="100000"/>
              </a:lnSpc>
              <a:spcBef>
                <a:spcPts val="100"/>
              </a:spcBef>
            </a:pPr>
            <a:r>
              <a:rPr sz="6600" b="1" spc="-10" dirty="0">
                <a:latin typeface="Calibri"/>
                <a:cs typeface="Calibri"/>
              </a:rPr>
              <a:t>SARANA </a:t>
            </a:r>
            <a:r>
              <a:rPr sz="6600" b="1" spc="-20" dirty="0">
                <a:latin typeface="Calibri"/>
                <a:cs typeface="Calibri"/>
              </a:rPr>
              <a:t>PEMBERKASAN </a:t>
            </a:r>
            <a:r>
              <a:rPr sz="6600" b="1" spc="-10" dirty="0">
                <a:latin typeface="Calibri"/>
                <a:cs typeface="Calibri"/>
              </a:rPr>
              <a:t>ARSIP</a:t>
            </a:r>
            <a:endParaRPr sz="6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22876" y="1080516"/>
              <a:ext cx="5688330" cy="2251710"/>
            </a:xfrm>
            <a:prstGeom prst="rect">
              <a:avLst/>
            </a:prstGeom>
          </p:spPr>
        </p:pic>
      </p:grpSp>
      <p:sp>
        <p:nvSpPr>
          <p:cNvPr id="5" name="object 5"/>
          <p:cNvSpPr txBox="1"/>
          <p:nvPr/>
        </p:nvSpPr>
        <p:spPr>
          <a:xfrm>
            <a:off x="4995164" y="1350416"/>
            <a:ext cx="5078095" cy="1542415"/>
          </a:xfrm>
          <a:prstGeom prst="rect">
            <a:avLst/>
          </a:prstGeom>
        </p:spPr>
        <p:txBody>
          <a:bodyPr vert="horz" wrap="square" lIns="0" tIns="46355" rIns="0" bIns="0" rtlCol="0">
            <a:spAutoFit/>
          </a:bodyPr>
          <a:lstStyle/>
          <a:p>
            <a:pPr marL="298450" indent="-285750">
              <a:lnSpc>
                <a:spcPct val="100000"/>
              </a:lnSpc>
              <a:spcBef>
                <a:spcPts val="365"/>
              </a:spcBef>
              <a:buFont typeface="Calibri"/>
              <a:buChar char="•"/>
              <a:tabLst>
                <a:tab pos="298450" algn="l"/>
              </a:tabLst>
            </a:pPr>
            <a:r>
              <a:rPr sz="3100" b="1" spc="-10" dirty="0">
                <a:latin typeface="Calibri"/>
                <a:cs typeface="Calibri"/>
              </a:rPr>
              <a:t>Folder/Ordner/Map</a:t>
            </a:r>
            <a:r>
              <a:rPr sz="3100" b="1" spc="-160" dirty="0">
                <a:latin typeface="Calibri"/>
                <a:cs typeface="Calibri"/>
              </a:rPr>
              <a:t> </a:t>
            </a:r>
            <a:r>
              <a:rPr sz="3100" b="1" spc="-10" dirty="0">
                <a:latin typeface="Calibri"/>
                <a:cs typeface="Calibri"/>
              </a:rPr>
              <a:t>Gantung</a:t>
            </a:r>
            <a:endParaRPr sz="3100">
              <a:latin typeface="Calibri"/>
              <a:cs typeface="Calibri"/>
            </a:endParaRPr>
          </a:p>
          <a:p>
            <a:pPr marL="298450" indent="-285750">
              <a:lnSpc>
                <a:spcPct val="100000"/>
              </a:lnSpc>
              <a:spcBef>
                <a:spcPts val="260"/>
              </a:spcBef>
              <a:buFont typeface="Calibri"/>
              <a:buChar char="•"/>
              <a:tabLst>
                <a:tab pos="298450" algn="l"/>
              </a:tabLst>
            </a:pPr>
            <a:r>
              <a:rPr sz="3100" b="1" dirty="0">
                <a:latin typeface="Calibri"/>
                <a:cs typeface="Calibri"/>
              </a:rPr>
              <a:t>Sekat</a:t>
            </a:r>
            <a:r>
              <a:rPr sz="3100" b="1" spc="-70" dirty="0">
                <a:latin typeface="Calibri"/>
                <a:cs typeface="Calibri"/>
              </a:rPr>
              <a:t> </a:t>
            </a:r>
            <a:r>
              <a:rPr sz="3100" b="1" dirty="0">
                <a:latin typeface="Calibri"/>
                <a:cs typeface="Calibri"/>
              </a:rPr>
              <a:t>/</a:t>
            </a:r>
            <a:r>
              <a:rPr sz="3100" b="1" spc="-70" dirty="0">
                <a:latin typeface="Calibri"/>
                <a:cs typeface="Calibri"/>
              </a:rPr>
              <a:t> </a:t>
            </a:r>
            <a:r>
              <a:rPr sz="3100" b="1" spc="-10" dirty="0">
                <a:latin typeface="Calibri"/>
                <a:cs typeface="Calibri"/>
              </a:rPr>
              <a:t>Guide</a:t>
            </a:r>
            <a:endParaRPr sz="3100">
              <a:latin typeface="Calibri"/>
              <a:cs typeface="Calibri"/>
            </a:endParaRPr>
          </a:p>
          <a:p>
            <a:pPr marL="298450" indent="-285750">
              <a:lnSpc>
                <a:spcPct val="100000"/>
              </a:lnSpc>
              <a:spcBef>
                <a:spcPts val="254"/>
              </a:spcBef>
              <a:buFont typeface="Calibri"/>
              <a:buChar char="•"/>
              <a:tabLst>
                <a:tab pos="298450" algn="l"/>
              </a:tabLst>
            </a:pPr>
            <a:r>
              <a:rPr sz="3100" b="1" dirty="0">
                <a:latin typeface="Calibri"/>
                <a:cs typeface="Calibri"/>
              </a:rPr>
              <a:t>Filling</a:t>
            </a:r>
            <a:r>
              <a:rPr sz="3100" b="1" spc="-135" dirty="0">
                <a:latin typeface="Calibri"/>
                <a:cs typeface="Calibri"/>
              </a:rPr>
              <a:t> </a:t>
            </a:r>
            <a:r>
              <a:rPr sz="3100" b="1" dirty="0">
                <a:latin typeface="Calibri"/>
                <a:cs typeface="Calibri"/>
              </a:rPr>
              <a:t>Cabinet/Lemari</a:t>
            </a:r>
            <a:r>
              <a:rPr sz="3100" b="1" spc="-120" dirty="0">
                <a:latin typeface="Calibri"/>
                <a:cs typeface="Calibri"/>
              </a:rPr>
              <a:t> </a:t>
            </a:r>
            <a:r>
              <a:rPr sz="3100" b="1" spc="-10" dirty="0">
                <a:latin typeface="Calibri"/>
                <a:cs typeface="Calibri"/>
              </a:rPr>
              <a:t>Arsip</a:t>
            </a:r>
            <a:endParaRPr sz="31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34311" y="816863"/>
            <a:ext cx="3225545" cy="2779014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122423" y="1431417"/>
            <a:ext cx="2453005" cy="1367790"/>
          </a:xfrm>
          <a:prstGeom prst="rect">
            <a:avLst/>
          </a:prstGeom>
        </p:spPr>
        <p:txBody>
          <a:bodyPr vert="horz" wrap="square" lIns="0" tIns="83185" rIns="0" bIns="0" rtlCol="0">
            <a:spAutoFit/>
          </a:bodyPr>
          <a:lstStyle/>
          <a:p>
            <a:pPr marL="567055" marR="5080" indent="-554990">
              <a:lnSpc>
                <a:spcPts val="5050"/>
              </a:lnSpc>
              <a:spcBef>
                <a:spcPts val="655"/>
              </a:spcBef>
            </a:pPr>
            <a:r>
              <a:rPr sz="4600" b="1" spc="-45" dirty="0">
                <a:latin typeface="Calibri"/>
                <a:cs typeface="Calibri"/>
              </a:rPr>
              <a:t>Perangkat </a:t>
            </a:r>
            <a:r>
              <a:rPr sz="4600" b="1" spc="-10" dirty="0">
                <a:latin typeface="Calibri"/>
                <a:cs typeface="Calibri"/>
              </a:rPr>
              <a:t>Keras</a:t>
            </a:r>
            <a:endParaRPr sz="4600" dirty="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654296" y="3907535"/>
            <a:ext cx="5756909" cy="225171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4995164" y="4267718"/>
            <a:ext cx="3591560" cy="132778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298450" indent="-285750">
              <a:lnSpc>
                <a:spcPct val="100000"/>
              </a:lnSpc>
              <a:spcBef>
                <a:spcPts val="425"/>
              </a:spcBef>
              <a:buFont typeface="Calibri"/>
              <a:buChar char="•"/>
              <a:tabLst>
                <a:tab pos="298450" algn="l"/>
              </a:tabLst>
            </a:pPr>
            <a:r>
              <a:rPr sz="4000" b="1" dirty="0">
                <a:latin typeface="Calibri"/>
                <a:cs typeface="Calibri"/>
              </a:rPr>
              <a:t>Klasifikasi</a:t>
            </a:r>
            <a:r>
              <a:rPr sz="4000" b="1" spc="-225" dirty="0">
                <a:latin typeface="Calibri"/>
                <a:cs typeface="Calibri"/>
              </a:rPr>
              <a:t> </a:t>
            </a:r>
            <a:r>
              <a:rPr sz="4000" b="1" spc="-10" dirty="0">
                <a:latin typeface="Calibri"/>
                <a:cs typeface="Calibri"/>
              </a:rPr>
              <a:t>Arsip</a:t>
            </a:r>
            <a:endParaRPr sz="40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330"/>
              </a:spcBef>
              <a:buFont typeface="Calibri"/>
              <a:buChar char="•"/>
              <a:tabLst>
                <a:tab pos="299085" algn="l"/>
              </a:tabLst>
            </a:pPr>
            <a:r>
              <a:rPr sz="4000" b="1" spc="-10" dirty="0">
                <a:latin typeface="Calibri"/>
                <a:cs typeface="Calibri"/>
              </a:rPr>
              <a:t>Indeks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734311" y="3643884"/>
            <a:ext cx="3225545" cy="2779014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2122423" y="4258767"/>
            <a:ext cx="2453640" cy="1368425"/>
          </a:xfrm>
          <a:prstGeom prst="rect">
            <a:avLst/>
          </a:prstGeom>
        </p:spPr>
        <p:txBody>
          <a:bodyPr vert="horz" wrap="square" lIns="0" tIns="83185" rIns="0" bIns="0" rtlCol="0">
            <a:spAutoFit/>
          </a:bodyPr>
          <a:lstStyle/>
          <a:p>
            <a:pPr marL="504825" marR="5080" indent="-492759">
              <a:lnSpc>
                <a:spcPts val="5050"/>
              </a:lnSpc>
              <a:spcBef>
                <a:spcPts val="655"/>
              </a:spcBef>
            </a:pPr>
            <a:r>
              <a:rPr sz="4600" b="1" spc="-45" dirty="0">
                <a:latin typeface="Calibri"/>
                <a:cs typeface="Calibri"/>
              </a:rPr>
              <a:t>Perangkat </a:t>
            </a:r>
            <a:r>
              <a:rPr sz="4600" b="1" spc="-10" dirty="0">
                <a:latin typeface="Calibri"/>
                <a:cs typeface="Calibri"/>
              </a:rPr>
              <a:t>Lunak</a:t>
            </a:r>
            <a:endParaRPr sz="4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77923" y="571500"/>
            <a:ext cx="8705088" cy="235762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905000" y="2909075"/>
            <a:ext cx="9525000" cy="3316934"/>
          </a:xfrm>
          <a:prstGeom prst="rect">
            <a:avLst/>
          </a:prstGeom>
        </p:spPr>
        <p:txBody>
          <a:bodyPr vert="horz" wrap="square" lIns="0" tIns="122555" rIns="0" bIns="0" rtlCol="0">
            <a:spAutoFit/>
          </a:bodyPr>
          <a:lstStyle/>
          <a:p>
            <a:pPr marL="2032000" indent="-2032000" algn="l">
              <a:lnSpc>
                <a:spcPct val="100000"/>
              </a:lnSpc>
              <a:spcBef>
                <a:spcPts val="965"/>
              </a:spcBef>
            </a:pPr>
            <a:r>
              <a:rPr sz="4000" b="1" dirty="0">
                <a:latin typeface="Calibri"/>
                <a:cs typeface="Calibri"/>
              </a:rPr>
              <a:t>KLASIFIKASI</a:t>
            </a:r>
            <a:r>
              <a:rPr sz="4000" b="1" spc="-165" dirty="0">
                <a:latin typeface="Calibri"/>
                <a:cs typeface="Calibri"/>
              </a:rPr>
              <a:t> </a:t>
            </a:r>
            <a:r>
              <a:rPr sz="4000" b="1" spc="-10" dirty="0">
                <a:latin typeface="Calibri"/>
                <a:cs typeface="Calibri"/>
              </a:rPr>
              <a:t>ARSIP</a:t>
            </a:r>
            <a:endParaRPr sz="4000" b="1" dirty="0">
              <a:latin typeface="Calibri"/>
              <a:cs typeface="Calibri"/>
            </a:endParaRPr>
          </a:p>
          <a:p>
            <a:pPr marR="5080" indent="11113" algn="just">
              <a:lnSpc>
                <a:spcPct val="100000"/>
              </a:lnSpc>
              <a:spcBef>
                <a:spcPts val="870"/>
              </a:spcBef>
            </a:pPr>
            <a:r>
              <a:rPr lang="en-US" sz="3200" dirty="0" err="1">
                <a:latin typeface="Bookman Old Style"/>
                <a:cs typeface="Bookman Old Style"/>
              </a:rPr>
              <a:t>Klasifikasi</a:t>
            </a:r>
            <a:r>
              <a:rPr lang="en-US" sz="3200" spc="135" dirty="0">
                <a:latin typeface="Times New Roman"/>
                <a:cs typeface="Times New Roman"/>
              </a:rPr>
              <a:t>  </a:t>
            </a:r>
            <a:r>
              <a:rPr lang="en-US" sz="3200" dirty="0" err="1">
                <a:latin typeface="Bookman Old Style"/>
                <a:cs typeface="Bookman Old Style"/>
              </a:rPr>
              <a:t>Arsip</a:t>
            </a:r>
            <a:r>
              <a:rPr lang="en-US" sz="3200" spc="135" dirty="0">
                <a:latin typeface="Times New Roman"/>
                <a:cs typeface="Times New Roman"/>
              </a:rPr>
              <a:t>  </a:t>
            </a:r>
            <a:r>
              <a:rPr lang="en-US" sz="3200" dirty="0" err="1">
                <a:latin typeface="Bookman Old Style"/>
                <a:cs typeface="Bookman Old Style"/>
              </a:rPr>
              <a:t>adalah</a:t>
            </a:r>
            <a:r>
              <a:rPr lang="en-US" sz="3200" spc="155" dirty="0">
                <a:latin typeface="Times New Roman"/>
                <a:cs typeface="Times New Roman"/>
              </a:rPr>
              <a:t>  </a:t>
            </a:r>
            <a:r>
              <a:rPr lang="en-US" sz="3200" dirty="0" err="1">
                <a:latin typeface="Bookman Old Style"/>
                <a:cs typeface="Bookman Old Style"/>
              </a:rPr>
              <a:t>pola</a:t>
            </a:r>
            <a:r>
              <a:rPr lang="en-US" sz="3200" spc="140" dirty="0">
                <a:latin typeface="Times New Roman"/>
                <a:cs typeface="Times New Roman"/>
              </a:rPr>
              <a:t>  </a:t>
            </a:r>
            <a:r>
              <a:rPr lang="en-US" sz="3200" dirty="0" err="1">
                <a:latin typeface="Bookman Old Style"/>
                <a:cs typeface="Bookman Old Style"/>
              </a:rPr>
              <a:t>pengaturan</a:t>
            </a:r>
            <a:r>
              <a:rPr lang="en-US" sz="3200" spc="140" dirty="0">
                <a:latin typeface="Times New Roman"/>
                <a:cs typeface="Times New Roman"/>
              </a:rPr>
              <a:t>  </a:t>
            </a:r>
            <a:r>
              <a:rPr lang="en-US" sz="3200" dirty="0" err="1">
                <a:latin typeface="Bookman Old Style"/>
                <a:cs typeface="Bookman Old Style"/>
              </a:rPr>
              <a:t>arsip</a:t>
            </a:r>
            <a:r>
              <a:rPr lang="en-US" sz="3200" spc="140" dirty="0">
                <a:latin typeface="Times New Roman"/>
                <a:cs typeface="Times New Roman"/>
              </a:rPr>
              <a:t>  </a:t>
            </a:r>
            <a:r>
              <a:rPr lang="en-US" sz="3200" spc="-10" dirty="0" err="1">
                <a:latin typeface="Bookman Old Style"/>
                <a:cs typeface="Bookman Old Style"/>
              </a:rPr>
              <a:t>secara</a:t>
            </a:r>
            <a:r>
              <a:rPr lang="en-US" sz="3200" spc="-10" dirty="0">
                <a:latin typeface="Times New Roman"/>
                <a:cs typeface="Times New Roman"/>
              </a:rPr>
              <a:t> 	</a:t>
            </a:r>
            <a:r>
              <a:rPr lang="en-US" sz="3200" dirty="0" err="1">
                <a:latin typeface="Bookman Old Style"/>
                <a:cs typeface="Bookman Old Style"/>
              </a:rPr>
              <a:t>berjenjang</a:t>
            </a:r>
            <a:r>
              <a:rPr lang="en-US" sz="3200" spc="-50" dirty="0">
                <a:latin typeface="Times New Roman"/>
                <a:cs typeface="Times New Roman"/>
              </a:rPr>
              <a:t> </a:t>
            </a:r>
            <a:r>
              <a:rPr lang="en-US" sz="3200" dirty="0" err="1">
                <a:latin typeface="Bookman Old Style"/>
                <a:cs typeface="Bookman Old Style"/>
              </a:rPr>
              <a:t>dari</a:t>
            </a:r>
            <a:r>
              <a:rPr lang="en-US" sz="3200" spc="-35" dirty="0">
                <a:latin typeface="Times New Roman"/>
                <a:cs typeface="Times New Roman"/>
              </a:rPr>
              <a:t> </a:t>
            </a:r>
            <a:r>
              <a:rPr lang="en-US" sz="3200" dirty="0" err="1">
                <a:latin typeface="Bookman Old Style"/>
                <a:cs typeface="Bookman Old Style"/>
              </a:rPr>
              <a:t>hasil</a:t>
            </a:r>
            <a:r>
              <a:rPr lang="en-US" sz="3200" spc="-35" dirty="0">
                <a:latin typeface="Times New Roman"/>
                <a:cs typeface="Times New Roman"/>
              </a:rPr>
              <a:t> </a:t>
            </a:r>
            <a:r>
              <a:rPr lang="en-US" sz="3200" dirty="0" err="1">
                <a:latin typeface="Bookman Old Style"/>
                <a:cs typeface="Bookman Old Style"/>
              </a:rPr>
              <a:t>pelaksanaan</a:t>
            </a:r>
            <a:r>
              <a:rPr lang="en-US" sz="3200" spc="-35" dirty="0">
                <a:latin typeface="Times New Roman"/>
                <a:cs typeface="Times New Roman"/>
              </a:rPr>
              <a:t> </a:t>
            </a:r>
            <a:r>
              <a:rPr lang="en-US" sz="3200" dirty="0" err="1">
                <a:latin typeface="Bookman Old Style"/>
                <a:cs typeface="Bookman Old Style"/>
              </a:rPr>
              <a:t>fungsi</a:t>
            </a:r>
            <a:r>
              <a:rPr lang="en-US" sz="3200" spc="-35" dirty="0">
                <a:latin typeface="Times New Roman"/>
                <a:cs typeface="Times New Roman"/>
              </a:rPr>
              <a:t> </a:t>
            </a:r>
            <a:r>
              <a:rPr lang="en-US" sz="3200" dirty="0">
                <a:latin typeface="Bookman Old Style"/>
                <a:cs typeface="Bookman Old Style"/>
              </a:rPr>
              <a:t>dan</a:t>
            </a:r>
            <a:r>
              <a:rPr lang="en-US" sz="3200" spc="-30" dirty="0">
                <a:latin typeface="Times New Roman"/>
                <a:cs typeface="Times New Roman"/>
              </a:rPr>
              <a:t> </a:t>
            </a:r>
            <a:r>
              <a:rPr lang="en-US" sz="3200" dirty="0" err="1">
                <a:latin typeface="Bookman Old Style"/>
                <a:cs typeface="Bookman Old Style"/>
              </a:rPr>
              <a:t>tugas</a:t>
            </a:r>
            <a:r>
              <a:rPr lang="en-US" sz="3200" spc="-15" dirty="0">
                <a:latin typeface="Times New Roman"/>
                <a:cs typeface="Times New Roman"/>
              </a:rPr>
              <a:t> </a:t>
            </a:r>
            <a:r>
              <a:rPr lang="en-US" sz="3200" spc="-10" dirty="0" err="1">
                <a:latin typeface="Bookman Old Style"/>
                <a:cs typeface="Bookman Old Style"/>
              </a:rPr>
              <a:t>instansi</a:t>
            </a:r>
            <a:r>
              <a:rPr lang="en-US" sz="3200" spc="-10" dirty="0">
                <a:latin typeface="Times New Roman"/>
                <a:cs typeface="Times New Roman"/>
              </a:rPr>
              <a:t> </a:t>
            </a:r>
            <a:r>
              <a:rPr lang="en-US" sz="3200" dirty="0" err="1">
                <a:latin typeface="Bookman Old Style"/>
                <a:cs typeface="Bookman Old Style"/>
              </a:rPr>
              <a:t>menjadi</a:t>
            </a:r>
            <a:r>
              <a:rPr lang="en-US" sz="3200" spc="35" dirty="0">
                <a:latin typeface="Times New Roman"/>
                <a:cs typeface="Times New Roman"/>
              </a:rPr>
              <a:t> </a:t>
            </a:r>
            <a:r>
              <a:rPr lang="en-US" sz="3200" dirty="0" err="1">
                <a:latin typeface="Bookman Old Style"/>
                <a:cs typeface="Bookman Old Style"/>
              </a:rPr>
              <a:t>beberapa</a:t>
            </a:r>
            <a:r>
              <a:rPr lang="en-US" sz="3200" spc="35" dirty="0">
                <a:latin typeface="Times New Roman"/>
                <a:cs typeface="Times New Roman"/>
              </a:rPr>
              <a:t> </a:t>
            </a:r>
            <a:r>
              <a:rPr lang="en-US" sz="3200" dirty="0" err="1">
                <a:latin typeface="Bookman Old Style"/>
                <a:cs typeface="Bookman Old Style"/>
              </a:rPr>
              <a:t>kategori</a:t>
            </a:r>
            <a:r>
              <a:rPr lang="en-US" sz="3200" spc="35" dirty="0">
                <a:latin typeface="Times New Roman"/>
                <a:cs typeface="Times New Roman"/>
              </a:rPr>
              <a:t> </a:t>
            </a:r>
            <a:r>
              <a:rPr lang="en-US" sz="3200" dirty="0">
                <a:latin typeface="Bookman Old Style"/>
                <a:cs typeface="Bookman Old Style"/>
              </a:rPr>
              <a:t>unit</a:t>
            </a:r>
            <a:r>
              <a:rPr lang="en-US" sz="3200" spc="35" dirty="0">
                <a:latin typeface="Times New Roman"/>
                <a:cs typeface="Times New Roman"/>
              </a:rPr>
              <a:t> </a:t>
            </a:r>
            <a:r>
              <a:rPr lang="en-US" sz="3200" dirty="0" err="1">
                <a:latin typeface="Bookman Old Style"/>
                <a:cs typeface="Bookman Old Style"/>
              </a:rPr>
              <a:t>informasi</a:t>
            </a:r>
            <a:r>
              <a:rPr lang="en-US" sz="3200" spc="35" dirty="0">
                <a:latin typeface="Times New Roman"/>
                <a:cs typeface="Times New Roman"/>
              </a:rPr>
              <a:t> </a:t>
            </a:r>
            <a:r>
              <a:rPr lang="en-US" sz="3200" spc="-10" dirty="0" err="1">
                <a:latin typeface="Bookman Old Style"/>
                <a:cs typeface="Bookman Old Style"/>
              </a:rPr>
              <a:t>kearsipan</a:t>
            </a:r>
            <a:r>
              <a:rPr lang="en-US" sz="3200" spc="-10" dirty="0">
                <a:latin typeface="Bookman Old Style"/>
                <a:cs typeface="Bookman Old Style"/>
              </a:rPr>
              <a:t>.</a:t>
            </a:r>
            <a:endParaRPr lang="en-US" sz="3200" dirty="0">
              <a:latin typeface="Bookman Old Style"/>
              <a:cs typeface="Bookman Old Style"/>
            </a:endParaRPr>
          </a:p>
          <a:p>
            <a:pPr marL="2068830" algn="just">
              <a:lnSpc>
                <a:spcPct val="100000"/>
              </a:lnSpc>
            </a:pPr>
            <a:endParaRPr sz="32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40779" y="4398262"/>
            <a:ext cx="3906012" cy="234391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209800" y="1657603"/>
            <a:ext cx="8296275" cy="30598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8255" algn="ctr">
              <a:lnSpc>
                <a:spcPct val="98700"/>
              </a:lnSpc>
              <a:spcBef>
                <a:spcPts val="515"/>
              </a:spcBef>
              <a:tabLst>
                <a:tab pos="281940" algn="l"/>
              </a:tabLst>
            </a:pPr>
            <a:r>
              <a:rPr lang="en-US" sz="4000" dirty="0" err="1">
                <a:latin typeface="Bookman Old Style"/>
                <a:cs typeface="Bookman Old Style"/>
              </a:rPr>
              <a:t>Adalah</a:t>
            </a:r>
            <a:r>
              <a:rPr lang="en-US" sz="4000" spc="170" dirty="0">
                <a:latin typeface="Times New Roman"/>
                <a:cs typeface="Times New Roman"/>
              </a:rPr>
              <a:t> </a:t>
            </a:r>
            <a:r>
              <a:rPr lang="en-US" sz="4000" dirty="0" err="1">
                <a:latin typeface="Bookman Old Style"/>
                <a:cs typeface="Bookman Old Style"/>
              </a:rPr>
              <a:t>simbol</a:t>
            </a:r>
            <a:r>
              <a:rPr lang="en-US" sz="4000" spc="160" dirty="0">
                <a:latin typeface="Times New Roman"/>
                <a:cs typeface="Times New Roman"/>
              </a:rPr>
              <a:t> </a:t>
            </a:r>
            <a:r>
              <a:rPr lang="en-US" sz="4000" dirty="0" err="1">
                <a:latin typeface="Bookman Old Style"/>
                <a:cs typeface="Bookman Old Style"/>
              </a:rPr>
              <a:t>atau</a:t>
            </a:r>
            <a:r>
              <a:rPr lang="en-US" sz="4000" spc="160" dirty="0">
                <a:latin typeface="Times New Roman"/>
                <a:cs typeface="Times New Roman"/>
              </a:rPr>
              <a:t> </a:t>
            </a:r>
            <a:r>
              <a:rPr lang="en-US" sz="4000" dirty="0" err="1">
                <a:latin typeface="Bookman Old Style"/>
                <a:cs typeface="Bookman Old Style"/>
              </a:rPr>
              <a:t>tanda</a:t>
            </a:r>
            <a:r>
              <a:rPr lang="en-US" sz="4000" spc="165" dirty="0">
                <a:latin typeface="Times New Roman"/>
                <a:cs typeface="Times New Roman"/>
              </a:rPr>
              <a:t> </a:t>
            </a:r>
            <a:r>
              <a:rPr lang="en-US" sz="4000" spc="-10" dirty="0" err="1">
                <a:latin typeface="Bookman Old Style"/>
                <a:cs typeface="Bookman Old Style"/>
              </a:rPr>
              <a:t>pengenal</a:t>
            </a:r>
            <a:r>
              <a:rPr lang="en-US" sz="4000" spc="-10" dirty="0">
                <a:latin typeface="Times New Roman"/>
                <a:cs typeface="Times New Roman"/>
              </a:rPr>
              <a:t> </a:t>
            </a:r>
            <a:r>
              <a:rPr lang="en-US" sz="4000" dirty="0" err="1">
                <a:latin typeface="Bookman Old Style"/>
                <a:cs typeface="Bookman Old Style"/>
              </a:rPr>
              <a:t>suatu</a:t>
            </a:r>
            <a:r>
              <a:rPr lang="en-US" sz="4000" spc="270" dirty="0">
                <a:latin typeface="Times New Roman"/>
                <a:cs typeface="Times New Roman"/>
              </a:rPr>
              <a:t> </a:t>
            </a:r>
            <a:r>
              <a:rPr lang="en-US" sz="4000" dirty="0" err="1">
                <a:latin typeface="Bookman Old Style"/>
                <a:cs typeface="Bookman Old Style"/>
              </a:rPr>
              <a:t>struktur</a:t>
            </a:r>
            <a:r>
              <a:rPr lang="en-US" sz="4000" spc="265" dirty="0">
                <a:latin typeface="Times New Roman"/>
                <a:cs typeface="Times New Roman"/>
              </a:rPr>
              <a:t> </a:t>
            </a:r>
            <a:r>
              <a:rPr lang="en-US" sz="4000" dirty="0" err="1">
                <a:latin typeface="Bookman Old Style"/>
                <a:cs typeface="Bookman Old Style"/>
              </a:rPr>
              <a:t>fungsi</a:t>
            </a:r>
            <a:r>
              <a:rPr lang="en-US" sz="4000" spc="290" dirty="0">
                <a:latin typeface="Times New Roman"/>
                <a:cs typeface="Times New Roman"/>
              </a:rPr>
              <a:t> </a:t>
            </a:r>
            <a:r>
              <a:rPr lang="en-US" sz="4000" dirty="0">
                <a:latin typeface="Bookman Old Style"/>
                <a:cs typeface="Bookman Old Style"/>
              </a:rPr>
              <a:t>yang</a:t>
            </a:r>
            <a:r>
              <a:rPr lang="en-US" sz="4000" spc="265" dirty="0">
                <a:latin typeface="Times New Roman"/>
                <a:cs typeface="Times New Roman"/>
              </a:rPr>
              <a:t> </a:t>
            </a:r>
            <a:r>
              <a:rPr lang="en-US" sz="4000" dirty="0" err="1">
                <a:latin typeface="Bookman Old Style"/>
                <a:cs typeface="Bookman Old Style"/>
              </a:rPr>
              <a:t>digunakan</a:t>
            </a:r>
            <a:r>
              <a:rPr lang="en-US" sz="4000" spc="275" dirty="0">
                <a:latin typeface="Times New Roman"/>
                <a:cs typeface="Times New Roman"/>
              </a:rPr>
              <a:t> </a:t>
            </a:r>
            <a:r>
              <a:rPr lang="en-US" sz="4000" dirty="0" err="1">
                <a:latin typeface="Bookman Old Style"/>
                <a:cs typeface="Bookman Old Style"/>
              </a:rPr>
              <a:t>untuk</a:t>
            </a:r>
            <a:r>
              <a:rPr lang="en-US" sz="4000" dirty="0">
                <a:latin typeface="Bookman Old Style"/>
                <a:cs typeface="Bookman Old Style"/>
              </a:rPr>
              <a:t> </a:t>
            </a:r>
            <a:r>
              <a:rPr lang="en-US" sz="4000" spc="-10" dirty="0" err="1">
                <a:latin typeface="Bookman Old Style"/>
                <a:cs typeface="Bookman Old Style"/>
              </a:rPr>
              <a:t>membantu</a:t>
            </a:r>
            <a:r>
              <a:rPr lang="en-US" sz="4000" spc="-10" dirty="0">
                <a:latin typeface="Times New Roman"/>
                <a:cs typeface="Times New Roman"/>
              </a:rPr>
              <a:t> </a:t>
            </a:r>
            <a:r>
              <a:rPr lang="en-US" sz="4000" dirty="0" err="1">
                <a:latin typeface="Bookman Old Style"/>
                <a:cs typeface="Bookman Old Style"/>
              </a:rPr>
              <a:t>menyusun</a:t>
            </a:r>
            <a:r>
              <a:rPr lang="en-US" sz="4000" spc="55" dirty="0">
                <a:latin typeface="Times New Roman"/>
                <a:cs typeface="Times New Roman"/>
              </a:rPr>
              <a:t> </a:t>
            </a:r>
            <a:r>
              <a:rPr lang="en-US" sz="4000" dirty="0">
                <a:latin typeface="Bookman Old Style"/>
                <a:cs typeface="Bookman Old Style"/>
              </a:rPr>
              <a:t>tata</a:t>
            </a:r>
            <a:r>
              <a:rPr lang="en-US" sz="4000" spc="50" dirty="0">
                <a:latin typeface="Times New Roman"/>
                <a:cs typeface="Times New Roman"/>
              </a:rPr>
              <a:t> </a:t>
            </a:r>
            <a:r>
              <a:rPr lang="en-US" sz="4000" dirty="0" err="1">
                <a:latin typeface="Bookman Old Style"/>
                <a:cs typeface="Bookman Old Style"/>
              </a:rPr>
              <a:t>letak</a:t>
            </a:r>
            <a:r>
              <a:rPr lang="en-US" sz="4000" spc="50" dirty="0">
                <a:latin typeface="Times New Roman"/>
                <a:cs typeface="Times New Roman"/>
              </a:rPr>
              <a:t> </a:t>
            </a:r>
            <a:r>
              <a:rPr lang="en-US" sz="4000" dirty="0" err="1">
                <a:latin typeface="Bookman Old Style"/>
                <a:cs typeface="Bookman Old Style"/>
              </a:rPr>
              <a:t>identitas</a:t>
            </a:r>
            <a:r>
              <a:rPr lang="en-US" sz="4000" spc="50" dirty="0">
                <a:latin typeface="Times New Roman"/>
                <a:cs typeface="Times New Roman"/>
              </a:rPr>
              <a:t> </a:t>
            </a:r>
            <a:r>
              <a:rPr lang="en-US" sz="4000" spc="50" dirty="0" err="1">
                <a:latin typeface="Times New Roman"/>
                <a:cs typeface="Times New Roman"/>
              </a:rPr>
              <a:t>a</a:t>
            </a:r>
            <a:r>
              <a:rPr lang="en-US" sz="4000" spc="-10" dirty="0" err="1">
                <a:latin typeface="Bookman Old Style"/>
                <a:cs typeface="Bookman Old Style"/>
              </a:rPr>
              <a:t>rsip</a:t>
            </a:r>
            <a:r>
              <a:rPr lang="en-US" sz="4000" spc="-10" dirty="0">
                <a:latin typeface="Bookman Old Style"/>
                <a:cs typeface="Bookman Old Style"/>
              </a:rPr>
              <a:t>.</a:t>
            </a:r>
            <a:endParaRPr lang="en-US" sz="4000" dirty="0">
              <a:latin typeface="Bookman Old Style"/>
              <a:cs typeface="Bookman Old Style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505200" y="685800"/>
            <a:ext cx="605472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b="1" dirty="0">
                <a:latin typeface="Calibri"/>
                <a:cs typeface="Calibri"/>
              </a:rPr>
              <a:t>Kode</a:t>
            </a:r>
            <a:r>
              <a:rPr sz="5400" b="1" spc="-105" dirty="0">
                <a:latin typeface="Calibri"/>
                <a:cs typeface="Calibri"/>
              </a:rPr>
              <a:t> </a:t>
            </a:r>
            <a:r>
              <a:rPr sz="5400" b="1" dirty="0">
                <a:latin typeface="Calibri"/>
                <a:cs typeface="Calibri"/>
              </a:rPr>
              <a:t>Klasifikasi</a:t>
            </a:r>
            <a:r>
              <a:rPr sz="5400" b="1" spc="-105" dirty="0">
                <a:latin typeface="Calibri"/>
                <a:cs typeface="Calibri"/>
              </a:rPr>
              <a:t> </a:t>
            </a:r>
            <a:r>
              <a:rPr sz="5400" b="1" spc="-10" dirty="0">
                <a:latin typeface="Calibri"/>
                <a:cs typeface="Calibri"/>
              </a:rPr>
              <a:t>Arsip</a:t>
            </a:r>
            <a:endParaRPr sz="54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152" y="-1"/>
            <a:ext cx="12118848" cy="68580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420239" y="3077434"/>
            <a:ext cx="7211059" cy="2439670"/>
          </a:xfrm>
          <a:prstGeom prst="rect">
            <a:avLst/>
          </a:prstGeom>
        </p:spPr>
        <p:txBody>
          <a:bodyPr vert="horz" wrap="square" lIns="0" tIns="146050" rIns="0" bIns="0" rtlCol="0">
            <a:spAutoFit/>
          </a:bodyPr>
          <a:lstStyle/>
          <a:p>
            <a:pPr marL="1647825" indent="-342900">
              <a:lnSpc>
                <a:spcPct val="100000"/>
              </a:lnSpc>
              <a:spcBef>
                <a:spcPts val="1150"/>
              </a:spcBef>
              <a:buFont typeface="Arial"/>
              <a:buChar char="•"/>
              <a:tabLst>
                <a:tab pos="1647825" algn="l"/>
              </a:tabLst>
            </a:pPr>
            <a:r>
              <a:rPr sz="4400" b="1" dirty="0">
                <a:latin typeface="Calibri"/>
                <a:cs typeface="Calibri"/>
              </a:rPr>
              <a:t>Konsep</a:t>
            </a:r>
            <a:r>
              <a:rPr sz="4400" b="1" spc="-100" dirty="0">
                <a:latin typeface="Calibri"/>
                <a:cs typeface="Calibri"/>
              </a:rPr>
              <a:t> </a:t>
            </a:r>
            <a:r>
              <a:rPr sz="4400" b="1" dirty="0">
                <a:latin typeface="Calibri"/>
                <a:cs typeface="Calibri"/>
              </a:rPr>
              <a:t>Arsip</a:t>
            </a:r>
            <a:r>
              <a:rPr sz="4400" b="1" spc="-85" dirty="0">
                <a:latin typeface="Calibri"/>
                <a:cs typeface="Calibri"/>
              </a:rPr>
              <a:t> </a:t>
            </a:r>
            <a:r>
              <a:rPr sz="4400" b="1" spc="-10" dirty="0">
                <a:latin typeface="Calibri"/>
                <a:cs typeface="Calibri"/>
              </a:rPr>
              <a:t>Aktif</a:t>
            </a:r>
            <a:endParaRPr sz="440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spcBef>
                <a:spcPts val="1055"/>
              </a:spcBef>
              <a:buFont typeface="Arial"/>
              <a:buChar char="•"/>
              <a:tabLst>
                <a:tab pos="354965" algn="l"/>
              </a:tabLst>
            </a:pPr>
            <a:r>
              <a:rPr sz="4400" b="1" dirty="0">
                <a:latin typeface="Calibri"/>
                <a:cs typeface="Calibri"/>
              </a:rPr>
              <a:t>Dasar</a:t>
            </a:r>
            <a:r>
              <a:rPr sz="4400" b="1" spc="-90" dirty="0">
                <a:latin typeface="Calibri"/>
                <a:cs typeface="Calibri"/>
              </a:rPr>
              <a:t> </a:t>
            </a:r>
            <a:r>
              <a:rPr sz="4400" b="1" dirty="0">
                <a:latin typeface="Calibri"/>
                <a:cs typeface="Calibri"/>
              </a:rPr>
              <a:t>Pengelolaan</a:t>
            </a:r>
            <a:r>
              <a:rPr sz="4400" b="1" spc="-110" dirty="0">
                <a:latin typeface="Calibri"/>
                <a:cs typeface="Calibri"/>
              </a:rPr>
              <a:t> </a:t>
            </a:r>
            <a:r>
              <a:rPr sz="4400" b="1" dirty="0">
                <a:latin typeface="Calibri"/>
                <a:cs typeface="Calibri"/>
              </a:rPr>
              <a:t>Arsip</a:t>
            </a:r>
            <a:r>
              <a:rPr sz="4400" b="1" spc="-90" dirty="0">
                <a:latin typeface="Calibri"/>
                <a:cs typeface="Calibri"/>
              </a:rPr>
              <a:t> </a:t>
            </a:r>
            <a:r>
              <a:rPr sz="4400" b="1" spc="-10" dirty="0">
                <a:latin typeface="Calibri"/>
                <a:cs typeface="Calibri"/>
              </a:rPr>
              <a:t>Aktif</a:t>
            </a:r>
            <a:endParaRPr sz="4400">
              <a:latin typeface="Calibri"/>
              <a:cs typeface="Calibri"/>
            </a:endParaRPr>
          </a:p>
          <a:p>
            <a:pPr marL="1546860" lvl="1" indent="-342900">
              <a:lnSpc>
                <a:spcPct val="100000"/>
              </a:lnSpc>
              <a:spcBef>
                <a:spcPts val="1060"/>
              </a:spcBef>
              <a:buFont typeface="Arial"/>
              <a:buChar char="•"/>
              <a:tabLst>
                <a:tab pos="1546860" algn="l"/>
              </a:tabLst>
            </a:pPr>
            <a:r>
              <a:rPr sz="4400" b="1" dirty="0">
                <a:latin typeface="Calibri"/>
                <a:cs typeface="Calibri"/>
              </a:rPr>
              <a:t>Pemberkasan</a:t>
            </a:r>
            <a:r>
              <a:rPr sz="4400" b="1" spc="-180" dirty="0">
                <a:latin typeface="Calibri"/>
                <a:cs typeface="Calibri"/>
              </a:rPr>
              <a:t> </a:t>
            </a:r>
            <a:r>
              <a:rPr sz="4400" b="1" spc="-10" dirty="0">
                <a:latin typeface="Calibri"/>
                <a:cs typeface="Calibri"/>
              </a:rPr>
              <a:t>Arsip</a:t>
            </a:r>
            <a:endParaRPr sz="4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37062" y="411988"/>
            <a:ext cx="4147860" cy="275335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25954" y="1604594"/>
            <a:ext cx="273939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dirty="0"/>
              <a:t>Fungsi </a:t>
            </a:r>
            <a:r>
              <a:rPr sz="4800" spc="-25" dirty="0"/>
              <a:t>KKA</a:t>
            </a:r>
            <a:endParaRPr sz="4800"/>
          </a:p>
        </p:txBody>
      </p:sp>
      <p:sp>
        <p:nvSpPr>
          <p:cNvPr id="4" name="object 4"/>
          <p:cNvSpPr txBox="1"/>
          <p:nvPr/>
        </p:nvSpPr>
        <p:spPr>
          <a:xfrm>
            <a:off x="2207078" y="3812011"/>
            <a:ext cx="7991730" cy="136768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5600" algn="l"/>
              </a:tabLst>
            </a:pPr>
            <a:r>
              <a:rPr sz="4400" spc="-10" dirty="0">
                <a:solidFill>
                  <a:srgbClr val="FF0000"/>
                </a:solidFill>
                <a:latin typeface="Calibri"/>
                <a:cs typeface="Calibri"/>
              </a:rPr>
              <a:t>Mempermudah Dalam Penyimpanan </a:t>
            </a:r>
            <a:r>
              <a:rPr sz="4400" dirty="0">
                <a:solidFill>
                  <a:srgbClr val="FF0000"/>
                </a:solidFill>
                <a:latin typeface="Calibri"/>
                <a:cs typeface="Calibri"/>
              </a:rPr>
              <a:t>Dan</a:t>
            </a:r>
            <a:r>
              <a:rPr sz="4400" spc="-9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4400" spc="-20" dirty="0">
                <a:solidFill>
                  <a:srgbClr val="FF0000"/>
                </a:solidFill>
                <a:latin typeface="Calibri"/>
                <a:cs typeface="Calibri"/>
              </a:rPr>
              <a:t>Temu </a:t>
            </a:r>
            <a:r>
              <a:rPr sz="4400" spc="-10" dirty="0">
                <a:solidFill>
                  <a:srgbClr val="FF0000"/>
                </a:solidFill>
                <a:latin typeface="Calibri"/>
                <a:cs typeface="Calibri"/>
              </a:rPr>
              <a:t>Kembali</a:t>
            </a:r>
            <a:endParaRPr sz="4400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11">
            <a:extLst>
              <a:ext uri="{FF2B5EF4-FFF2-40B4-BE49-F238E27FC236}">
                <a16:creationId xmlns:a16="http://schemas.microsoft.com/office/drawing/2014/main" id="{C60467B4-A31C-4E67-B4D5-618574F0962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1532" y="1862333"/>
            <a:ext cx="4897332" cy="3661830"/>
          </a:xfrm>
          <a:prstGeom prst="rect">
            <a:avLst/>
          </a:prstGeom>
        </p:spPr>
      </p:pic>
      <p:pic>
        <p:nvPicPr>
          <p:cNvPr id="8" name="object 8">
            <a:extLst>
              <a:ext uri="{FF2B5EF4-FFF2-40B4-BE49-F238E27FC236}">
                <a16:creationId xmlns:a16="http://schemas.microsoft.com/office/drawing/2014/main" id="{3DE00960-EE9B-4694-B1CC-7F646EEDC65F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617867" y="1948230"/>
            <a:ext cx="4597792" cy="296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907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57040" y="4066996"/>
            <a:ext cx="7085076" cy="265632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08884" y="523697"/>
            <a:ext cx="9066276" cy="391820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03957" y="718768"/>
            <a:ext cx="8871204" cy="3348228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68986" y="561797"/>
            <a:ext cx="3245485" cy="10026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Times New Roman"/>
                <a:cs typeface="Times New Roman"/>
              </a:rPr>
              <a:t>Klasifikasi</a:t>
            </a:r>
            <a:r>
              <a:rPr sz="3200" b="1" spc="-40" dirty="0">
                <a:latin typeface="Times New Roman"/>
                <a:cs typeface="Times New Roman"/>
              </a:rPr>
              <a:t> </a:t>
            </a:r>
            <a:r>
              <a:rPr sz="3200" b="1" spc="-10" dirty="0">
                <a:latin typeface="Times New Roman"/>
                <a:cs typeface="Times New Roman"/>
              </a:rPr>
              <a:t>dengan </a:t>
            </a:r>
            <a:r>
              <a:rPr sz="3200" b="1" dirty="0">
                <a:latin typeface="Times New Roman"/>
                <a:cs typeface="Times New Roman"/>
              </a:rPr>
              <a:t>kode</a:t>
            </a:r>
            <a:r>
              <a:rPr sz="3200" b="1" spc="-10" dirty="0">
                <a:latin typeface="Times New Roman"/>
                <a:cs typeface="Times New Roman"/>
              </a:rPr>
              <a:t> numerik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209409" y="5548119"/>
            <a:ext cx="193040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spc="-25" dirty="0">
                <a:solidFill>
                  <a:srgbClr val="171717"/>
                </a:solidFill>
                <a:latin typeface="Calibri"/>
                <a:cs typeface="Calibri"/>
              </a:rPr>
              <a:t>32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8739" y="2731770"/>
            <a:ext cx="267208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Permendagri</a:t>
            </a:r>
            <a:r>
              <a:rPr sz="2400" spc="-9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No</a:t>
            </a:r>
            <a:r>
              <a:rPr sz="2400" spc="-100" dirty="0">
                <a:latin typeface="Arial"/>
                <a:cs typeface="Arial"/>
              </a:rPr>
              <a:t> </a:t>
            </a:r>
            <a:r>
              <a:rPr sz="2400" spc="-25" dirty="0">
                <a:latin typeface="Arial"/>
                <a:cs typeface="Arial"/>
              </a:rPr>
              <a:t>83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400" spc="-50" dirty="0">
                <a:latin typeface="Arial"/>
                <a:cs typeface="Arial"/>
              </a:rPr>
              <a:t>Tahun</a:t>
            </a:r>
            <a:r>
              <a:rPr sz="2400" spc="-85" dirty="0">
                <a:latin typeface="Arial"/>
                <a:cs typeface="Arial"/>
              </a:rPr>
              <a:t> </a:t>
            </a:r>
            <a:r>
              <a:rPr sz="2400" spc="-20" dirty="0">
                <a:latin typeface="Arial"/>
                <a:cs typeface="Arial"/>
              </a:rPr>
              <a:t>2022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object 13">
            <a:extLst>
              <a:ext uri="{FF2B5EF4-FFF2-40B4-BE49-F238E27FC236}">
                <a16:creationId xmlns:a16="http://schemas.microsoft.com/office/drawing/2014/main" id="{1367360A-22D1-4B2D-8AD7-FC8A2E13ACC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69916" y="5882680"/>
            <a:ext cx="2633126" cy="746248"/>
          </a:xfrm>
          <a:prstGeom prst="rect">
            <a:avLst/>
          </a:prstGeom>
        </p:spPr>
      </p:pic>
      <p:pic>
        <p:nvPicPr>
          <p:cNvPr id="33" name="object 13">
            <a:extLst>
              <a:ext uri="{FF2B5EF4-FFF2-40B4-BE49-F238E27FC236}">
                <a16:creationId xmlns:a16="http://schemas.microsoft.com/office/drawing/2014/main" id="{841F1E02-56F3-416F-B9A4-F3E1CCE7ACE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87084" y="5307084"/>
            <a:ext cx="2633126" cy="746248"/>
          </a:xfrm>
          <a:prstGeom prst="rect">
            <a:avLst/>
          </a:prstGeom>
        </p:spPr>
      </p:pic>
      <p:pic>
        <p:nvPicPr>
          <p:cNvPr id="32" name="object 13">
            <a:extLst>
              <a:ext uri="{FF2B5EF4-FFF2-40B4-BE49-F238E27FC236}">
                <a16:creationId xmlns:a16="http://schemas.microsoft.com/office/drawing/2014/main" id="{30FEAF97-DDCB-43C8-B4CD-488D4BED1DF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04252" y="4742821"/>
            <a:ext cx="2633126" cy="746248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4046600" y="3297934"/>
            <a:ext cx="1200532" cy="2874266"/>
          </a:xfrm>
          <a:custGeom>
            <a:avLst/>
            <a:gdLst/>
            <a:ahLst/>
            <a:cxnLst/>
            <a:rect l="l" t="t" r="r" b="b"/>
            <a:pathLst>
              <a:path w="1560195" h="2850515">
                <a:moveTo>
                  <a:pt x="0" y="0"/>
                </a:moveTo>
                <a:lnTo>
                  <a:pt x="0" y="2850070"/>
                </a:lnTo>
                <a:lnTo>
                  <a:pt x="1557020" y="2850070"/>
                </a:lnTo>
              </a:path>
              <a:path w="1560195" h="2850515">
                <a:moveTo>
                  <a:pt x="0" y="0"/>
                </a:moveTo>
                <a:lnTo>
                  <a:pt x="0" y="2294229"/>
                </a:lnTo>
                <a:lnTo>
                  <a:pt x="1559687" y="2294229"/>
                </a:lnTo>
              </a:path>
              <a:path w="1560195" h="2850515">
                <a:moveTo>
                  <a:pt x="0" y="0"/>
                </a:moveTo>
                <a:lnTo>
                  <a:pt x="0" y="1701419"/>
                </a:lnTo>
                <a:lnTo>
                  <a:pt x="1527048" y="1701419"/>
                </a:lnTo>
              </a:path>
              <a:path w="1560195" h="2850515">
                <a:moveTo>
                  <a:pt x="0" y="0"/>
                </a:moveTo>
                <a:lnTo>
                  <a:pt x="0" y="1185926"/>
                </a:lnTo>
                <a:lnTo>
                  <a:pt x="1515618" y="1185926"/>
                </a:lnTo>
              </a:path>
            </a:pathLst>
          </a:custGeom>
          <a:ln w="25400">
            <a:solidFill>
              <a:srgbClr val="A357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52599" y="2160905"/>
            <a:ext cx="1320547" cy="741120"/>
          </a:xfrm>
          <a:custGeom>
            <a:avLst/>
            <a:gdLst/>
            <a:ahLst/>
            <a:cxnLst/>
            <a:rect l="l" t="t" r="r" b="b"/>
            <a:pathLst>
              <a:path w="1303020" h="429894">
                <a:moveTo>
                  <a:pt x="0" y="0"/>
                </a:moveTo>
                <a:lnTo>
                  <a:pt x="0" y="189484"/>
                </a:lnTo>
                <a:lnTo>
                  <a:pt x="1302765" y="189484"/>
                </a:lnTo>
                <a:lnTo>
                  <a:pt x="1302765" y="429768"/>
                </a:lnTo>
              </a:path>
            </a:pathLst>
          </a:custGeom>
          <a:ln w="25400">
            <a:solidFill>
              <a:srgbClr val="00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752600" y="1174877"/>
            <a:ext cx="1603375" cy="986028"/>
          </a:xfrm>
          <a:custGeom>
            <a:avLst/>
            <a:gdLst/>
            <a:ahLst/>
            <a:cxnLst/>
            <a:rect l="l" t="t" r="r" b="b"/>
            <a:pathLst>
              <a:path w="1603375" h="381634">
                <a:moveTo>
                  <a:pt x="1603121" y="0"/>
                </a:moveTo>
                <a:lnTo>
                  <a:pt x="1603121" y="141224"/>
                </a:lnTo>
                <a:lnTo>
                  <a:pt x="0" y="141224"/>
                </a:lnTo>
                <a:lnTo>
                  <a:pt x="0" y="381508"/>
                </a:lnTo>
              </a:path>
            </a:pathLst>
          </a:custGeom>
          <a:ln w="25400">
            <a:solidFill>
              <a:srgbClr val="23D5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48433" y="293231"/>
            <a:ext cx="2812541" cy="945654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438400" y="444691"/>
            <a:ext cx="1728303" cy="577081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sz="1600" b="1" spc="-25" dirty="0">
                <a:solidFill>
                  <a:srgbClr val="FFFFFF"/>
                </a:solidFill>
                <a:latin typeface="Arial"/>
                <a:cs typeface="Arial"/>
              </a:rPr>
              <a:t>800</a:t>
            </a:r>
            <a:endParaRPr sz="16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265"/>
              </a:spcBef>
            </a:pP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Kepegawaian</a:t>
            </a:r>
            <a:endParaRPr sz="1600" dirty="0">
              <a:latin typeface="Arial"/>
              <a:cs typeface="Arial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74976" y="1558379"/>
            <a:ext cx="1797558" cy="826782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2837433" y="1564640"/>
            <a:ext cx="1075055" cy="67183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09"/>
              </a:spcBef>
            </a:pPr>
            <a:r>
              <a:rPr sz="1300" b="1" spc="-10" dirty="0">
                <a:solidFill>
                  <a:srgbClr val="04005F"/>
                </a:solidFill>
                <a:latin typeface="Arial"/>
                <a:cs typeface="Arial"/>
              </a:rPr>
              <a:t>800.1</a:t>
            </a:r>
            <a:endParaRPr sz="1300">
              <a:latin typeface="Arial"/>
              <a:cs typeface="Arial"/>
            </a:endParaRPr>
          </a:p>
          <a:p>
            <a:pPr marL="12700" marR="5080" algn="ctr">
              <a:lnSpc>
                <a:spcPts val="1340"/>
              </a:lnSpc>
              <a:spcBef>
                <a:spcPts val="540"/>
              </a:spcBef>
            </a:pPr>
            <a:r>
              <a:rPr sz="1300" b="1" dirty="0">
                <a:solidFill>
                  <a:srgbClr val="04005F"/>
                </a:solidFill>
                <a:latin typeface="Arial"/>
                <a:cs typeface="Arial"/>
              </a:rPr>
              <a:t>Sumber</a:t>
            </a:r>
            <a:r>
              <a:rPr sz="1300" b="1" spc="-60" dirty="0">
                <a:solidFill>
                  <a:srgbClr val="04005F"/>
                </a:solidFill>
                <a:latin typeface="Arial"/>
                <a:cs typeface="Arial"/>
              </a:rPr>
              <a:t> </a:t>
            </a:r>
            <a:r>
              <a:rPr sz="1300" b="1" spc="-20" dirty="0">
                <a:solidFill>
                  <a:srgbClr val="04005F"/>
                </a:solidFill>
                <a:latin typeface="Arial"/>
                <a:cs typeface="Arial"/>
              </a:rPr>
              <a:t>Daya </a:t>
            </a:r>
            <a:r>
              <a:rPr sz="1300" b="1" spc="-10" dirty="0">
                <a:solidFill>
                  <a:srgbClr val="04005F"/>
                </a:solidFill>
                <a:latin typeface="Arial"/>
                <a:cs typeface="Arial"/>
              </a:rPr>
              <a:t>Manusia</a:t>
            </a:r>
            <a:endParaRPr sz="1300">
              <a:latin typeface="Arial"/>
              <a:cs typeface="Arial"/>
            </a:endParaRPr>
          </a:p>
        </p:txBody>
      </p:sp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503676" y="2322576"/>
            <a:ext cx="2260854" cy="1049274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3768978" y="2613405"/>
            <a:ext cx="1732914" cy="3937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1450"/>
              </a:lnSpc>
              <a:spcBef>
                <a:spcPts val="95"/>
              </a:spcBef>
            </a:pPr>
            <a:r>
              <a:rPr sz="1300" b="1" spc="-10" dirty="0">
                <a:solidFill>
                  <a:srgbClr val="04005F"/>
                </a:solidFill>
                <a:latin typeface="Arial"/>
                <a:cs typeface="Arial"/>
              </a:rPr>
              <a:t>800.1.11</a:t>
            </a:r>
            <a:endParaRPr sz="1300">
              <a:latin typeface="Arial"/>
              <a:cs typeface="Arial"/>
            </a:endParaRPr>
          </a:p>
          <a:p>
            <a:pPr algn="ctr">
              <a:lnSpc>
                <a:spcPts val="1450"/>
              </a:lnSpc>
            </a:pPr>
            <a:r>
              <a:rPr sz="1300" b="1" dirty="0">
                <a:solidFill>
                  <a:srgbClr val="04005F"/>
                </a:solidFill>
                <a:latin typeface="Arial"/>
                <a:cs typeface="Arial"/>
              </a:rPr>
              <a:t>Administrasi</a:t>
            </a:r>
            <a:r>
              <a:rPr sz="1300" b="1" spc="-65" dirty="0">
                <a:solidFill>
                  <a:srgbClr val="04005F"/>
                </a:solidFill>
                <a:latin typeface="Arial"/>
                <a:cs typeface="Arial"/>
              </a:rPr>
              <a:t> </a:t>
            </a:r>
            <a:r>
              <a:rPr sz="1300" b="1" spc="-10" dirty="0">
                <a:solidFill>
                  <a:srgbClr val="04005F"/>
                </a:solidFill>
                <a:latin typeface="Arial"/>
                <a:cs typeface="Arial"/>
              </a:rPr>
              <a:t>Pegawai</a:t>
            </a:r>
            <a:endParaRPr sz="1300">
              <a:latin typeface="Arial"/>
              <a:cs typeface="Arial"/>
            </a:endParaRPr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76053" y="4224283"/>
            <a:ext cx="2633126" cy="746248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5354106" y="4363887"/>
            <a:ext cx="2276094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04005F"/>
                </a:solidFill>
                <a:latin typeface="Arial"/>
                <a:cs typeface="Arial"/>
              </a:rPr>
              <a:t>800.1.11.1</a:t>
            </a:r>
            <a:r>
              <a:rPr sz="1600" b="1" spc="-25" dirty="0">
                <a:solidFill>
                  <a:srgbClr val="04005F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04005F"/>
                </a:solidFill>
                <a:latin typeface="Arial"/>
                <a:cs typeface="Arial"/>
              </a:rPr>
              <a:t>Surat</a:t>
            </a:r>
            <a:r>
              <a:rPr sz="1600" b="1" spc="-25" dirty="0">
                <a:solidFill>
                  <a:srgbClr val="04005F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04005F"/>
                </a:solidFill>
                <a:latin typeface="Arial"/>
                <a:cs typeface="Arial"/>
              </a:rPr>
              <a:t>Tugas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334000" y="4882641"/>
            <a:ext cx="2017268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04005F"/>
                </a:solidFill>
                <a:latin typeface="Arial"/>
                <a:cs typeface="Arial"/>
              </a:rPr>
              <a:t>800.1.11.2</a:t>
            </a:r>
            <a:r>
              <a:rPr sz="1600" b="1" spc="-20" dirty="0">
                <a:solidFill>
                  <a:srgbClr val="04005F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04005F"/>
                </a:solidFill>
                <a:latin typeface="Arial"/>
                <a:cs typeface="Arial"/>
              </a:rPr>
              <a:t>Cuti</a:t>
            </a:r>
            <a:r>
              <a:rPr sz="1600" b="1" spc="-20" dirty="0">
                <a:solidFill>
                  <a:srgbClr val="04005F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04005F"/>
                </a:solidFill>
                <a:latin typeface="Arial"/>
                <a:cs typeface="Arial"/>
              </a:rPr>
              <a:t>Sakit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334000" y="5801020"/>
            <a:ext cx="2373630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20"/>
              </a:spcBef>
            </a:pPr>
            <a:endParaRPr sz="1600" dirty="0">
              <a:latin typeface="Arial"/>
              <a:cs typeface="Arial"/>
            </a:endParaRPr>
          </a:p>
          <a:p>
            <a:pPr marL="20320">
              <a:lnSpc>
                <a:spcPct val="100000"/>
              </a:lnSpc>
            </a:pPr>
            <a:r>
              <a:rPr sz="1600" b="1" spc="-10" dirty="0">
                <a:solidFill>
                  <a:srgbClr val="04005F"/>
                </a:solidFill>
                <a:latin typeface="Arial"/>
                <a:cs typeface="Arial"/>
              </a:rPr>
              <a:t>800.1.11.4</a:t>
            </a:r>
            <a:r>
              <a:rPr sz="1600" b="1" spc="-20" dirty="0">
                <a:solidFill>
                  <a:srgbClr val="04005F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04005F"/>
                </a:solidFill>
                <a:latin typeface="Arial"/>
                <a:cs typeface="Arial"/>
              </a:rPr>
              <a:t>Cuti</a:t>
            </a:r>
            <a:r>
              <a:rPr sz="1600" b="1" spc="-25" dirty="0">
                <a:solidFill>
                  <a:srgbClr val="04005F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04005F"/>
                </a:solidFill>
                <a:latin typeface="Arial"/>
                <a:cs typeface="Arial"/>
              </a:rPr>
              <a:t>Tahunan</a:t>
            </a:r>
            <a:endParaRPr sz="1600" dirty="0">
              <a:latin typeface="Arial"/>
              <a:cs typeface="Arial"/>
            </a:endParaRPr>
          </a:p>
        </p:txBody>
      </p:sp>
      <p:pic>
        <p:nvPicPr>
          <p:cNvPr id="22" name="object 2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061565" y="453894"/>
            <a:ext cx="4652665" cy="537210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764531" y="2416417"/>
            <a:ext cx="3949700" cy="713993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9992276" y="147675"/>
            <a:ext cx="366395" cy="121094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755"/>
              </a:lnSpc>
            </a:pPr>
            <a:r>
              <a:rPr sz="2400" b="1" spc="-10" dirty="0">
                <a:latin typeface="Arial"/>
                <a:cs typeface="Arial"/>
              </a:rPr>
              <a:t>PRIMER</a:t>
            </a:r>
            <a:endParaRPr sz="24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14578" y="3746753"/>
            <a:ext cx="3150463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spc="-10" dirty="0" err="1">
                <a:latin typeface="Arial"/>
                <a:cs typeface="Arial"/>
              </a:rPr>
              <a:t>Per</a:t>
            </a:r>
            <a:r>
              <a:rPr lang="en-US" sz="2800" spc="-10" dirty="0" err="1">
                <a:latin typeface="Arial"/>
                <a:cs typeface="Arial"/>
              </a:rPr>
              <a:t>gub</a:t>
            </a:r>
            <a:r>
              <a:rPr lang="en-US" sz="2800" spc="-10" dirty="0">
                <a:latin typeface="Arial"/>
                <a:cs typeface="Arial"/>
              </a:rPr>
              <a:t> </a:t>
            </a:r>
            <a:r>
              <a:rPr sz="2800" spc="-10" dirty="0">
                <a:latin typeface="Arial"/>
                <a:cs typeface="Arial"/>
              </a:rPr>
              <a:t> </a:t>
            </a:r>
            <a:r>
              <a:rPr sz="2800" dirty="0" err="1">
                <a:latin typeface="Arial"/>
                <a:cs typeface="Arial"/>
              </a:rPr>
              <a:t>Nomor</a:t>
            </a:r>
            <a:r>
              <a:rPr sz="2800" spc="-50" dirty="0">
                <a:latin typeface="Arial"/>
                <a:cs typeface="Arial"/>
              </a:rPr>
              <a:t> </a:t>
            </a:r>
            <a:r>
              <a:rPr lang="en-US" sz="2800" spc="-35" dirty="0">
                <a:latin typeface="Arial"/>
                <a:cs typeface="Arial"/>
              </a:rPr>
              <a:t>24</a:t>
            </a:r>
            <a:endParaRPr sz="2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800" spc="-55" dirty="0" err="1">
                <a:latin typeface="Arial"/>
                <a:cs typeface="Arial"/>
              </a:rPr>
              <a:t>Tahun</a:t>
            </a:r>
            <a:r>
              <a:rPr sz="2800" spc="-110" dirty="0">
                <a:latin typeface="Arial"/>
                <a:cs typeface="Arial"/>
              </a:rPr>
              <a:t> </a:t>
            </a:r>
            <a:r>
              <a:rPr sz="2800" spc="-20" dirty="0">
                <a:latin typeface="Arial"/>
                <a:cs typeface="Arial"/>
              </a:rPr>
              <a:t>202</a:t>
            </a:r>
            <a:r>
              <a:rPr lang="en-US" sz="2800" spc="-20" dirty="0">
                <a:latin typeface="Arial"/>
                <a:cs typeface="Arial"/>
              </a:rPr>
              <a:t>4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1401996" y="4718005"/>
            <a:ext cx="366395" cy="134556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755"/>
              </a:lnSpc>
            </a:pPr>
            <a:r>
              <a:rPr sz="2400" b="1" spc="-10" dirty="0">
                <a:latin typeface="Arial"/>
                <a:cs typeface="Arial"/>
              </a:rPr>
              <a:t>TERSIER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0855873" y="1011934"/>
            <a:ext cx="359073" cy="2874266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881380">
              <a:lnSpc>
                <a:spcPts val="2755"/>
              </a:lnSpc>
            </a:pPr>
            <a:r>
              <a:rPr sz="2400" b="1" spc="-10" dirty="0">
                <a:latin typeface="Arial"/>
                <a:cs typeface="Arial"/>
              </a:rPr>
              <a:t>SUBPRIMER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9E3BC3A-B7A1-41A4-B473-00BD96AC0208}"/>
              </a:ext>
            </a:extLst>
          </p:cNvPr>
          <p:cNvSpPr/>
          <p:nvPr/>
        </p:nvSpPr>
        <p:spPr>
          <a:xfrm>
            <a:off x="5243526" y="5437409"/>
            <a:ext cx="25202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1600" b="1" spc="-10" dirty="0">
                <a:solidFill>
                  <a:srgbClr val="04005F"/>
                </a:solidFill>
                <a:latin typeface="Arial"/>
                <a:cs typeface="Arial"/>
              </a:rPr>
              <a:t>800.1.11. </a:t>
            </a:r>
            <a:r>
              <a:rPr lang="en-US" sz="1600" b="1" dirty="0">
                <a:solidFill>
                  <a:srgbClr val="04005F"/>
                </a:solidFill>
                <a:latin typeface="Arial"/>
                <a:cs typeface="Arial"/>
              </a:rPr>
              <a:t>3</a:t>
            </a:r>
            <a:r>
              <a:rPr lang="en-US" sz="1600" b="1" spc="-30" dirty="0">
                <a:solidFill>
                  <a:srgbClr val="04005F"/>
                </a:solidFill>
                <a:latin typeface="Arial"/>
                <a:cs typeface="Arial"/>
              </a:rPr>
              <a:t> </a:t>
            </a:r>
            <a:r>
              <a:rPr lang="en-US" sz="1600" b="1" dirty="0" err="1">
                <a:solidFill>
                  <a:srgbClr val="04005F"/>
                </a:solidFill>
                <a:latin typeface="Arial"/>
                <a:cs typeface="Arial"/>
              </a:rPr>
              <a:t>Cuti</a:t>
            </a:r>
            <a:r>
              <a:rPr lang="en-US" sz="1600" b="1" spc="-15" dirty="0">
                <a:solidFill>
                  <a:srgbClr val="04005F"/>
                </a:solidFill>
                <a:latin typeface="Arial"/>
                <a:cs typeface="Arial"/>
              </a:rPr>
              <a:t> </a:t>
            </a:r>
            <a:r>
              <a:rPr lang="en-US" sz="1600" b="1" spc="-10" dirty="0" err="1">
                <a:solidFill>
                  <a:srgbClr val="04005F"/>
                </a:solidFill>
                <a:latin typeface="Arial"/>
                <a:cs typeface="Arial"/>
              </a:rPr>
              <a:t>Bersalin</a:t>
            </a:r>
            <a:endParaRPr lang="en-US" sz="1600" dirty="0">
              <a:latin typeface="Arial"/>
              <a:cs typeface="Arial"/>
            </a:endParaRPr>
          </a:p>
        </p:txBody>
      </p:sp>
      <p:pic>
        <p:nvPicPr>
          <p:cNvPr id="36" name="object 28">
            <a:extLst>
              <a:ext uri="{FF2B5EF4-FFF2-40B4-BE49-F238E27FC236}">
                <a16:creationId xmlns:a16="http://schemas.microsoft.com/office/drawing/2014/main" id="{F2775702-503B-4A9E-A58D-EE246046749B}"/>
              </a:ext>
            </a:extLst>
          </p:cNvPr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897562" y="5094230"/>
            <a:ext cx="3582161" cy="585978"/>
          </a:xfrm>
          <a:prstGeom prst="rect">
            <a:avLst/>
          </a:prstGeom>
        </p:spPr>
      </p:pic>
      <p:pic>
        <p:nvPicPr>
          <p:cNvPr id="37" name="object 29">
            <a:extLst>
              <a:ext uri="{FF2B5EF4-FFF2-40B4-BE49-F238E27FC236}">
                <a16:creationId xmlns:a16="http://schemas.microsoft.com/office/drawing/2014/main" id="{F5015F1D-1BB4-4B82-8997-227CAACEBE43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327217" y="1725906"/>
            <a:ext cx="6302502" cy="372643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03496132-DD2C-4460-B58A-0421925863E9}"/>
              </a:ext>
            </a:extLst>
          </p:cNvPr>
          <p:cNvSpPr/>
          <p:nvPr/>
        </p:nvSpPr>
        <p:spPr>
          <a:xfrm rot="16200000">
            <a:off x="8991498" y="2643997"/>
            <a:ext cx="19168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  <a:spcBef>
                <a:spcPts val="740"/>
              </a:spcBef>
            </a:pPr>
            <a:r>
              <a:rPr lang="en-US" sz="2400" b="1" spc="-10" dirty="0">
                <a:latin typeface="Arial"/>
                <a:cs typeface="Arial"/>
              </a:rPr>
              <a:t>SEKUNDER</a:t>
            </a:r>
            <a:endParaRPr lang="en-US" sz="20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7998"/>
            <a:chOff x="0" y="0"/>
            <a:chExt cx="12192000" cy="6857998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47388" y="0"/>
              <a:ext cx="7571231" cy="233934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28644" y="513587"/>
              <a:ext cx="7357872" cy="236524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051048" y="1235963"/>
              <a:ext cx="7339965" cy="2341245"/>
            </a:xfrm>
            <a:custGeom>
              <a:avLst/>
              <a:gdLst/>
              <a:ahLst/>
              <a:cxnLst/>
              <a:rect l="l" t="t" r="r" b="b"/>
              <a:pathLst>
                <a:path w="7339965" h="2341245">
                  <a:moveTo>
                    <a:pt x="6907022" y="0"/>
                  </a:moveTo>
                  <a:lnTo>
                    <a:pt x="5612383" y="0"/>
                  </a:lnTo>
                  <a:lnTo>
                    <a:pt x="5181473" y="998474"/>
                  </a:lnTo>
                  <a:lnTo>
                    <a:pt x="0" y="998474"/>
                  </a:lnTo>
                  <a:lnTo>
                    <a:pt x="0" y="2340864"/>
                  </a:lnTo>
                  <a:lnTo>
                    <a:pt x="7339583" y="2340864"/>
                  </a:lnTo>
                  <a:lnTo>
                    <a:pt x="7339583" y="666241"/>
                  </a:lnTo>
                  <a:lnTo>
                    <a:pt x="6907022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051048" y="1235963"/>
              <a:ext cx="7339965" cy="2341245"/>
            </a:xfrm>
            <a:custGeom>
              <a:avLst/>
              <a:gdLst/>
              <a:ahLst/>
              <a:cxnLst/>
              <a:rect l="l" t="t" r="r" b="b"/>
              <a:pathLst>
                <a:path w="7339965" h="2341245">
                  <a:moveTo>
                    <a:pt x="7339583" y="2340864"/>
                  </a:moveTo>
                  <a:lnTo>
                    <a:pt x="0" y="2340864"/>
                  </a:lnTo>
                  <a:lnTo>
                    <a:pt x="0" y="998474"/>
                  </a:lnTo>
                  <a:lnTo>
                    <a:pt x="5181473" y="998474"/>
                  </a:lnTo>
                  <a:lnTo>
                    <a:pt x="5612383" y="0"/>
                  </a:lnTo>
                  <a:lnTo>
                    <a:pt x="6907022" y="0"/>
                  </a:lnTo>
                  <a:lnTo>
                    <a:pt x="7339583" y="666241"/>
                  </a:lnTo>
                  <a:lnTo>
                    <a:pt x="7339583" y="2340864"/>
                  </a:lnTo>
                  <a:close/>
                </a:path>
              </a:pathLst>
            </a:custGeom>
            <a:ln w="23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8646667" y="1525651"/>
            <a:ext cx="174434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2865" algn="l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800.1.11.4</a:t>
            </a:r>
            <a:endParaRPr sz="1200" dirty="0">
              <a:latin typeface="Verdana"/>
              <a:cs typeface="Verdana"/>
            </a:endParaRPr>
          </a:p>
          <a:p>
            <a:pPr marL="291465" marR="5080" indent="-279400" algn="l">
              <a:lnSpc>
                <a:spcPct val="100000"/>
              </a:lnSpc>
            </a:pPr>
            <a:r>
              <a:rPr sz="1200" dirty="0">
                <a:latin typeface="Verdana"/>
                <a:cs typeface="Verdana"/>
              </a:rPr>
              <a:t>Cuti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spc="-30" dirty="0">
                <a:latin typeface="Verdana"/>
                <a:cs typeface="Verdana"/>
              </a:rPr>
              <a:t>Tahunan </a:t>
            </a:r>
            <a:r>
              <a:rPr sz="1200" spc="-20" dirty="0">
                <a:latin typeface="Verdana"/>
                <a:cs typeface="Verdana"/>
              </a:rPr>
              <a:t>2022</a:t>
            </a:r>
            <a:endParaRPr sz="1200" dirty="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56930" y="6256472"/>
            <a:ext cx="5738756" cy="421909"/>
          </a:xfrm>
          <a:prstGeom prst="rect">
            <a:avLst/>
          </a:prstGeom>
          <a:solidFill>
            <a:srgbClr val="F9F40F"/>
          </a:solidFill>
          <a:ln w="9525">
            <a:solidFill>
              <a:srgbClr val="04005F"/>
            </a:solidFill>
          </a:ln>
        </p:spPr>
        <p:txBody>
          <a:bodyPr vert="horz" wrap="square" lIns="0" tIns="52069" rIns="0" bIns="0" rtlCol="0">
            <a:spAutoFit/>
          </a:bodyPr>
          <a:lstStyle/>
          <a:p>
            <a:pPr marL="321945" algn="ctr">
              <a:lnSpc>
                <a:spcPct val="100000"/>
              </a:lnSpc>
              <a:spcBef>
                <a:spcPts val="409"/>
              </a:spcBef>
            </a:pPr>
            <a:r>
              <a:rPr sz="2400" dirty="0" err="1">
                <a:latin typeface="Verdana"/>
                <a:cs typeface="Verdana"/>
              </a:rPr>
              <a:t>Berkas</a:t>
            </a:r>
            <a:r>
              <a:rPr sz="2400" spc="-45" dirty="0">
                <a:latin typeface="Verdana"/>
                <a:cs typeface="Verdana"/>
              </a:rPr>
              <a:t> </a:t>
            </a:r>
            <a:r>
              <a:rPr lang="en-US" sz="2400" dirty="0" err="1">
                <a:latin typeface="Verdana"/>
                <a:cs typeface="Verdana"/>
              </a:rPr>
              <a:t>Cuti</a:t>
            </a:r>
            <a:r>
              <a:rPr lang="en-US" sz="2400" dirty="0">
                <a:latin typeface="Verdana"/>
                <a:cs typeface="Verdana"/>
              </a:rPr>
              <a:t> </a:t>
            </a:r>
            <a:r>
              <a:rPr lang="en-US" sz="2400" dirty="0" err="1">
                <a:latin typeface="Verdana"/>
                <a:cs typeface="Verdana"/>
              </a:rPr>
              <a:t>Tahunan</a:t>
            </a:r>
            <a:endParaRPr sz="2400" dirty="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268714" y="596010"/>
            <a:ext cx="143357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2865" algn="l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800.1.11.4</a:t>
            </a:r>
            <a:endParaRPr sz="1200" dirty="0">
              <a:latin typeface="Verdana"/>
              <a:cs typeface="Verdana"/>
            </a:endParaRPr>
          </a:p>
          <a:p>
            <a:pPr marL="318770" marR="5080" indent="-306705" algn="l">
              <a:lnSpc>
                <a:spcPct val="100000"/>
              </a:lnSpc>
            </a:pPr>
            <a:r>
              <a:rPr sz="1200" dirty="0">
                <a:latin typeface="Verdana"/>
                <a:cs typeface="Verdana"/>
              </a:rPr>
              <a:t>Cuti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spc="-35" dirty="0">
                <a:latin typeface="Verdana"/>
                <a:cs typeface="Verdana"/>
              </a:rPr>
              <a:t>Tahunan </a:t>
            </a:r>
            <a:r>
              <a:rPr sz="1200" spc="-20" dirty="0">
                <a:latin typeface="Verdana"/>
                <a:cs typeface="Verdana"/>
              </a:rPr>
              <a:t>2021</a:t>
            </a:r>
            <a:endParaRPr sz="1200" dirty="0"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198099" y="39369"/>
            <a:ext cx="1224407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604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latin typeface="Verdana"/>
                <a:cs typeface="Verdana"/>
              </a:rPr>
              <a:t>800.1.11.4</a:t>
            </a:r>
            <a:endParaRPr sz="1000" dirty="0">
              <a:latin typeface="Verdana"/>
              <a:cs typeface="Verdana"/>
            </a:endParaRPr>
          </a:p>
          <a:p>
            <a:pPr marL="277495" marR="5080" indent="-265430">
              <a:lnSpc>
                <a:spcPct val="100000"/>
              </a:lnSpc>
            </a:pPr>
            <a:r>
              <a:rPr sz="1000" dirty="0">
                <a:latin typeface="Verdana"/>
                <a:cs typeface="Verdana"/>
              </a:rPr>
              <a:t>Cuti</a:t>
            </a:r>
            <a:r>
              <a:rPr sz="1000" spc="-10" dirty="0">
                <a:latin typeface="Verdana"/>
                <a:cs typeface="Verdana"/>
              </a:rPr>
              <a:t> Tahunan </a:t>
            </a:r>
            <a:r>
              <a:rPr sz="1000" spc="-20" dirty="0">
                <a:latin typeface="Verdana"/>
                <a:cs typeface="Verdana"/>
              </a:rPr>
              <a:t>2020</a:t>
            </a:r>
            <a:endParaRPr sz="1000" dirty="0">
              <a:latin typeface="Verdana"/>
              <a:cs typeface="Verdan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1191747" y="701421"/>
            <a:ext cx="1416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latin typeface="Calibri"/>
                <a:cs typeface="Calibri"/>
              </a:rPr>
              <a:t>1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702290" y="1357376"/>
            <a:ext cx="1416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latin typeface="Calibri"/>
                <a:cs typeface="Calibri"/>
              </a:rPr>
              <a:t>2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0045954" y="2037334"/>
            <a:ext cx="1416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latin typeface="Calibri"/>
                <a:cs typeface="Calibri"/>
              </a:rPr>
              <a:t>3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819400" y="2156460"/>
            <a:ext cx="7339965" cy="2339340"/>
          </a:xfrm>
          <a:custGeom>
            <a:avLst/>
            <a:gdLst/>
            <a:ahLst/>
            <a:cxnLst/>
            <a:rect l="l" t="t" r="r" b="b"/>
            <a:pathLst>
              <a:path w="7339965" h="2339340">
                <a:moveTo>
                  <a:pt x="6907022" y="0"/>
                </a:moveTo>
                <a:lnTo>
                  <a:pt x="5612383" y="0"/>
                </a:lnTo>
                <a:lnTo>
                  <a:pt x="5179822" y="998601"/>
                </a:lnTo>
                <a:lnTo>
                  <a:pt x="0" y="998601"/>
                </a:lnTo>
                <a:lnTo>
                  <a:pt x="0" y="2339340"/>
                </a:lnTo>
                <a:lnTo>
                  <a:pt x="7339583" y="2339340"/>
                </a:lnTo>
                <a:lnTo>
                  <a:pt x="7339583" y="666241"/>
                </a:lnTo>
                <a:lnTo>
                  <a:pt x="6907022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819400" y="2156460"/>
            <a:ext cx="7339965" cy="2339340"/>
          </a:xfrm>
          <a:custGeom>
            <a:avLst/>
            <a:gdLst/>
            <a:ahLst/>
            <a:cxnLst/>
            <a:rect l="l" t="t" r="r" b="b"/>
            <a:pathLst>
              <a:path w="7339965" h="2339340">
                <a:moveTo>
                  <a:pt x="7339583" y="2339340"/>
                </a:moveTo>
                <a:lnTo>
                  <a:pt x="0" y="2339340"/>
                </a:lnTo>
                <a:lnTo>
                  <a:pt x="0" y="998601"/>
                </a:lnTo>
                <a:lnTo>
                  <a:pt x="5179822" y="998601"/>
                </a:lnTo>
                <a:lnTo>
                  <a:pt x="5612383" y="0"/>
                </a:lnTo>
                <a:lnTo>
                  <a:pt x="6907022" y="0"/>
                </a:lnTo>
                <a:lnTo>
                  <a:pt x="7339583" y="666241"/>
                </a:lnTo>
                <a:lnTo>
                  <a:pt x="7339583" y="2339340"/>
                </a:lnTo>
                <a:close/>
              </a:path>
            </a:pathLst>
          </a:custGeom>
          <a:ln w="23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226308" y="3307080"/>
            <a:ext cx="7336790" cy="2105025"/>
          </a:xfrm>
          <a:custGeom>
            <a:avLst/>
            <a:gdLst/>
            <a:ahLst/>
            <a:cxnLst/>
            <a:rect l="l" t="t" r="r" b="b"/>
            <a:pathLst>
              <a:path w="7336790" h="2105025">
                <a:moveTo>
                  <a:pt x="4747895" y="0"/>
                </a:moveTo>
                <a:lnTo>
                  <a:pt x="3021076" y="0"/>
                </a:lnTo>
                <a:lnTo>
                  <a:pt x="2588641" y="702056"/>
                </a:lnTo>
                <a:lnTo>
                  <a:pt x="0" y="702056"/>
                </a:lnTo>
                <a:lnTo>
                  <a:pt x="0" y="2104644"/>
                </a:lnTo>
                <a:lnTo>
                  <a:pt x="6905625" y="2104644"/>
                </a:lnTo>
                <a:lnTo>
                  <a:pt x="7336536" y="2104644"/>
                </a:lnTo>
                <a:lnTo>
                  <a:pt x="7336536" y="702056"/>
                </a:lnTo>
                <a:lnTo>
                  <a:pt x="5178806" y="702056"/>
                </a:lnTo>
                <a:lnTo>
                  <a:pt x="4747895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226308" y="3307080"/>
            <a:ext cx="7336790" cy="2105025"/>
          </a:xfrm>
          <a:custGeom>
            <a:avLst/>
            <a:gdLst/>
            <a:ahLst/>
            <a:cxnLst/>
            <a:rect l="l" t="t" r="r" b="b"/>
            <a:pathLst>
              <a:path w="7336790" h="2105025">
                <a:moveTo>
                  <a:pt x="6905625" y="2104644"/>
                </a:moveTo>
                <a:lnTo>
                  <a:pt x="7336536" y="2104644"/>
                </a:lnTo>
                <a:lnTo>
                  <a:pt x="7336536" y="702056"/>
                </a:lnTo>
                <a:lnTo>
                  <a:pt x="5178806" y="702056"/>
                </a:lnTo>
                <a:lnTo>
                  <a:pt x="4747895" y="0"/>
                </a:lnTo>
                <a:lnTo>
                  <a:pt x="3021076" y="0"/>
                </a:lnTo>
                <a:lnTo>
                  <a:pt x="2588641" y="702056"/>
                </a:lnTo>
                <a:lnTo>
                  <a:pt x="0" y="702056"/>
                </a:lnTo>
                <a:lnTo>
                  <a:pt x="0" y="2104644"/>
                </a:lnTo>
                <a:lnTo>
                  <a:pt x="6795516" y="2104644"/>
                </a:lnTo>
                <a:lnTo>
                  <a:pt x="6905625" y="2104644"/>
                </a:lnTo>
                <a:close/>
              </a:path>
            </a:pathLst>
          </a:custGeom>
          <a:ln w="23812">
            <a:solidFill>
              <a:srgbClr val="7CD3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415539" y="3442716"/>
            <a:ext cx="5501640" cy="2105025"/>
          </a:xfrm>
          <a:custGeom>
            <a:avLst/>
            <a:gdLst/>
            <a:ahLst/>
            <a:cxnLst/>
            <a:rect l="l" t="t" r="r" b="b"/>
            <a:pathLst>
              <a:path w="5501640" h="2105025">
                <a:moveTo>
                  <a:pt x="3560445" y="0"/>
                </a:moveTo>
                <a:lnTo>
                  <a:pt x="2265553" y="0"/>
                </a:lnTo>
                <a:lnTo>
                  <a:pt x="1941195" y="702056"/>
                </a:lnTo>
                <a:lnTo>
                  <a:pt x="0" y="702056"/>
                </a:lnTo>
                <a:lnTo>
                  <a:pt x="0" y="2104644"/>
                </a:lnTo>
                <a:lnTo>
                  <a:pt x="5178552" y="2104644"/>
                </a:lnTo>
                <a:lnTo>
                  <a:pt x="5501640" y="2104644"/>
                </a:lnTo>
                <a:lnTo>
                  <a:pt x="5501640" y="702056"/>
                </a:lnTo>
                <a:lnTo>
                  <a:pt x="3883533" y="702056"/>
                </a:lnTo>
                <a:lnTo>
                  <a:pt x="3560445" y="0"/>
                </a:lnTo>
                <a:close/>
              </a:path>
            </a:pathLst>
          </a:custGeom>
          <a:solidFill>
            <a:srgbClr val="3D6B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415539" y="3442716"/>
            <a:ext cx="5501640" cy="2105025"/>
          </a:xfrm>
          <a:custGeom>
            <a:avLst/>
            <a:gdLst/>
            <a:ahLst/>
            <a:cxnLst/>
            <a:rect l="l" t="t" r="r" b="b"/>
            <a:pathLst>
              <a:path w="5501640" h="2105025">
                <a:moveTo>
                  <a:pt x="5178552" y="2104644"/>
                </a:moveTo>
                <a:lnTo>
                  <a:pt x="5501640" y="2104644"/>
                </a:lnTo>
                <a:lnTo>
                  <a:pt x="5501640" y="702056"/>
                </a:lnTo>
                <a:lnTo>
                  <a:pt x="3883533" y="702056"/>
                </a:lnTo>
                <a:lnTo>
                  <a:pt x="3560445" y="0"/>
                </a:lnTo>
                <a:lnTo>
                  <a:pt x="2265553" y="0"/>
                </a:lnTo>
                <a:lnTo>
                  <a:pt x="1941195" y="702056"/>
                </a:lnTo>
                <a:lnTo>
                  <a:pt x="0" y="702056"/>
                </a:lnTo>
                <a:lnTo>
                  <a:pt x="0" y="2104644"/>
                </a:lnTo>
                <a:lnTo>
                  <a:pt x="5095875" y="2104644"/>
                </a:lnTo>
                <a:lnTo>
                  <a:pt x="5178552" y="2104644"/>
                </a:lnTo>
                <a:close/>
              </a:path>
            </a:pathLst>
          </a:custGeom>
          <a:ln w="23812">
            <a:solidFill>
              <a:srgbClr val="7CD3D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972055" y="4277867"/>
            <a:ext cx="7338059" cy="1638300"/>
          </a:xfrm>
          <a:custGeom>
            <a:avLst/>
            <a:gdLst/>
            <a:ahLst/>
            <a:cxnLst/>
            <a:rect l="l" t="t" r="r" b="b"/>
            <a:pathLst>
              <a:path w="7338059" h="1638300">
                <a:moveTo>
                  <a:pt x="1726819" y="0"/>
                </a:moveTo>
                <a:lnTo>
                  <a:pt x="430911" y="0"/>
                </a:lnTo>
                <a:lnTo>
                  <a:pt x="0" y="468756"/>
                </a:lnTo>
                <a:lnTo>
                  <a:pt x="0" y="1638299"/>
                </a:lnTo>
                <a:lnTo>
                  <a:pt x="7338060" y="1638299"/>
                </a:lnTo>
                <a:lnTo>
                  <a:pt x="7338060" y="702309"/>
                </a:lnTo>
                <a:lnTo>
                  <a:pt x="2157730" y="702309"/>
                </a:lnTo>
                <a:lnTo>
                  <a:pt x="172681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972055" y="4277867"/>
            <a:ext cx="7338059" cy="1638300"/>
          </a:xfrm>
          <a:custGeom>
            <a:avLst/>
            <a:gdLst/>
            <a:ahLst/>
            <a:cxnLst/>
            <a:rect l="l" t="t" r="r" b="b"/>
            <a:pathLst>
              <a:path w="7338059" h="1638300">
                <a:moveTo>
                  <a:pt x="0" y="1638299"/>
                </a:moveTo>
                <a:lnTo>
                  <a:pt x="7338060" y="1638299"/>
                </a:lnTo>
                <a:lnTo>
                  <a:pt x="7338060" y="702309"/>
                </a:lnTo>
                <a:lnTo>
                  <a:pt x="2157730" y="702309"/>
                </a:lnTo>
                <a:lnTo>
                  <a:pt x="1726819" y="0"/>
                </a:lnTo>
                <a:lnTo>
                  <a:pt x="430911" y="0"/>
                </a:lnTo>
                <a:lnTo>
                  <a:pt x="0" y="468756"/>
                </a:lnTo>
                <a:lnTo>
                  <a:pt x="0" y="1638299"/>
                </a:lnTo>
                <a:close/>
              </a:path>
            </a:pathLst>
          </a:custGeom>
          <a:ln w="23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2089403" y="4417963"/>
            <a:ext cx="3942688" cy="15946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41935">
              <a:lnSpc>
                <a:spcPts val="1145"/>
              </a:lnSpc>
              <a:spcBef>
                <a:spcPts val="105"/>
              </a:spcBef>
            </a:pPr>
            <a:r>
              <a:rPr sz="1400" spc="-25" dirty="0">
                <a:solidFill>
                  <a:srgbClr val="04005F"/>
                </a:solidFill>
                <a:latin typeface="Arial"/>
                <a:cs typeface="Arial"/>
              </a:rPr>
              <a:t>800</a:t>
            </a:r>
            <a:r>
              <a:rPr lang="en-US" sz="1400" spc="-25" dirty="0">
                <a:solidFill>
                  <a:srgbClr val="04005F"/>
                </a:solidFill>
                <a:latin typeface="Arial"/>
                <a:cs typeface="Arial"/>
              </a:rPr>
              <a:t> </a:t>
            </a:r>
            <a:r>
              <a:rPr lang="en-US" sz="1400" spc="-25" dirty="0" err="1">
                <a:solidFill>
                  <a:srgbClr val="04005F"/>
                </a:solidFill>
                <a:latin typeface="Arial"/>
                <a:cs typeface="Arial"/>
              </a:rPr>
              <a:t>Kepegawaian</a:t>
            </a:r>
            <a:endParaRPr sz="1600" dirty="0">
              <a:latin typeface="Verdana"/>
              <a:cs typeface="Verdan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953000" y="3505200"/>
            <a:ext cx="59626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800.1</a:t>
            </a:r>
            <a:endParaRPr sz="1600" dirty="0">
              <a:latin typeface="Arial"/>
              <a:cs typeface="Arial"/>
            </a:endParaRPr>
          </a:p>
          <a:p>
            <a:pPr marL="44450">
              <a:lnSpc>
                <a:spcPct val="100000"/>
              </a:lnSpc>
            </a:pPr>
            <a:r>
              <a:rPr sz="1600" spc="-25" dirty="0">
                <a:solidFill>
                  <a:srgbClr val="FFFFFF"/>
                </a:solidFill>
                <a:latin typeface="Arial"/>
                <a:cs typeface="Arial"/>
              </a:rPr>
              <a:t>SDM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947543" y="3307080"/>
            <a:ext cx="2693162" cy="456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8775"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solidFill>
                  <a:srgbClr val="04005F"/>
                </a:solidFill>
                <a:latin typeface="Arial"/>
                <a:cs typeface="Arial"/>
              </a:rPr>
              <a:t>800.1.11</a:t>
            </a:r>
            <a:endParaRPr lang="en-US" sz="1400" spc="-10" dirty="0">
              <a:solidFill>
                <a:srgbClr val="04005F"/>
              </a:solidFill>
              <a:latin typeface="Arial"/>
              <a:cs typeface="Arial"/>
            </a:endParaRPr>
          </a:p>
          <a:p>
            <a:pPr marL="358775">
              <a:lnSpc>
                <a:spcPct val="100000"/>
              </a:lnSpc>
              <a:spcBef>
                <a:spcPts val="100"/>
              </a:spcBef>
            </a:pPr>
            <a:endParaRPr sz="1400" dirty="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493631" y="2197495"/>
            <a:ext cx="1897381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chemeClr val="bg1"/>
                </a:solidFill>
                <a:latin typeface="Arial"/>
                <a:cs typeface="Arial"/>
              </a:rPr>
              <a:t>800.1.11.4</a:t>
            </a:r>
            <a:endParaRPr sz="1200" dirty="0">
              <a:solidFill>
                <a:schemeClr val="bg1"/>
              </a:solidFill>
              <a:latin typeface="Arial"/>
              <a:cs typeface="Arial"/>
            </a:endParaRPr>
          </a:p>
          <a:p>
            <a:pPr algn="l">
              <a:lnSpc>
                <a:spcPct val="100000"/>
              </a:lnSpc>
            </a:pPr>
            <a:r>
              <a:rPr lang="en-US" sz="1200" dirty="0" err="1">
                <a:solidFill>
                  <a:schemeClr val="bg1"/>
                </a:solidFill>
                <a:latin typeface="Arial"/>
                <a:cs typeface="Arial"/>
              </a:rPr>
              <a:t>Cuti</a:t>
            </a:r>
            <a:r>
              <a:rPr lang="en-US" sz="120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Arial"/>
                <a:cs typeface="Arial"/>
              </a:rPr>
              <a:t>Tahunan</a:t>
            </a:r>
            <a:endParaRPr sz="12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120CE70-C6A7-4506-A36E-82AD8C9E0DA7}"/>
              </a:ext>
            </a:extLst>
          </p:cNvPr>
          <p:cNvSpPr/>
          <p:nvPr/>
        </p:nvSpPr>
        <p:spPr>
          <a:xfrm>
            <a:off x="6154227" y="3526006"/>
            <a:ext cx="31558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6215" marR="352425" indent="-158750">
              <a:lnSpc>
                <a:spcPct val="100000"/>
              </a:lnSpc>
              <a:spcBef>
                <a:spcPts val="505"/>
              </a:spcBef>
            </a:pPr>
            <a:r>
              <a:rPr lang="en-US" sz="1400" spc="-10" dirty="0" err="1">
                <a:latin typeface="Verdana"/>
                <a:cs typeface="Verdana"/>
              </a:rPr>
              <a:t>Administrasi</a:t>
            </a:r>
            <a:r>
              <a:rPr lang="en-US" sz="1400" spc="-10" dirty="0">
                <a:latin typeface="Verdana"/>
                <a:cs typeface="Verdana"/>
              </a:rPr>
              <a:t> </a:t>
            </a:r>
            <a:r>
              <a:rPr lang="en-US" sz="1400" spc="-10" dirty="0" err="1">
                <a:latin typeface="Verdana"/>
                <a:cs typeface="Verdana"/>
              </a:rPr>
              <a:t>Pegawai</a:t>
            </a:r>
            <a:endParaRPr lang="en-US" sz="14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61872" y="586785"/>
            <a:ext cx="10930255" cy="6123940"/>
            <a:chOff x="1261872" y="586785"/>
            <a:chExt cx="10930255" cy="61239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17892" y="586785"/>
              <a:ext cx="4674108" cy="612338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61872" y="1053084"/>
              <a:ext cx="7476744" cy="5052060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66927" y="187197"/>
            <a:ext cx="3058160" cy="696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Yuks</a:t>
            </a:r>
            <a:r>
              <a:rPr spc="-185" dirty="0"/>
              <a:t> </a:t>
            </a:r>
            <a:r>
              <a:rPr dirty="0"/>
              <a:t>Kita</a:t>
            </a:r>
            <a:r>
              <a:rPr spc="-180" dirty="0"/>
              <a:t> </a:t>
            </a:r>
            <a:r>
              <a:rPr spc="-70" dirty="0"/>
              <a:t>Test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04715" y="0"/>
              <a:ext cx="7571232" cy="234086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19500" y="470916"/>
              <a:ext cx="7357872" cy="236524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051048" y="1235963"/>
              <a:ext cx="7339965" cy="2341245"/>
            </a:xfrm>
            <a:custGeom>
              <a:avLst/>
              <a:gdLst/>
              <a:ahLst/>
              <a:cxnLst/>
              <a:rect l="l" t="t" r="r" b="b"/>
              <a:pathLst>
                <a:path w="7339965" h="2341245">
                  <a:moveTo>
                    <a:pt x="6907022" y="0"/>
                  </a:moveTo>
                  <a:lnTo>
                    <a:pt x="5612383" y="0"/>
                  </a:lnTo>
                  <a:lnTo>
                    <a:pt x="5181473" y="998474"/>
                  </a:lnTo>
                  <a:lnTo>
                    <a:pt x="0" y="998474"/>
                  </a:lnTo>
                  <a:lnTo>
                    <a:pt x="0" y="2340864"/>
                  </a:lnTo>
                  <a:lnTo>
                    <a:pt x="7339583" y="2340864"/>
                  </a:lnTo>
                  <a:lnTo>
                    <a:pt x="7339583" y="666241"/>
                  </a:lnTo>
                  <a:lnTo>
                    <a:pt x="6907022" y="0"/>
                  </a:lnTo>
                  <a:close/>
                </a:path>
              </a:pathLst>
            </a:custGeom>
            <a:solidFill>
              <a:srgbClr val="00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051048" y="1235963"/>
              <a:ext cx="7339965" cy="2341245"/>
            </a:xfrm>
            <a:custGeom>
              <a:avLst/>
              <a:gdLst/>
              <a:ahLst/>
              <a:cxnLst/>
              <a:rect l="l" t="t" r="r" b="b"/>
              <a:pathLst>
                <a:path w="7339965" h="2341245">
                  <a:moveTo>
                    <a:pt x="7339583" y="2340864"/>
                  </a:moveTo>
                  <a:lnTo>
                    <a:pt x="0" y="2340864"/>
                  </a:lnTo>
                  <a:lnTo>
                    <a:pt x="0" y="998474"/>
                  </a:lnTo>
                  <a:lnTo>
                    <a:pt x="5181473" y="998474"/>
                  </a:lnTo>
                  <a:lnTo>
                    <a:pt x="5612383" y="0"/>
                  </a:lnTo>
                  <a:lnTo>
                    <a:pt x="6907022" y="0"/>
                  </a:lnTo>
                  <a:lnTo>
                    <a:pt x="7339583" y="666241"/>
                  </a:lnTo>
                  <a:lnTo>
                    <a:pt x="7339583" y="2340864"/>
                  </a:lnTo>
                  <a:close/>
                </a:path>
              </a:pathLst>
            </a:custGeom>
            <a:ln w="23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819400" y="2133600"/>
              <a:ext cx="7339965" cy="2338070"/>
            </a:xfrm>
            <a:custGeom>
              <a:avLst/>
              <a:gdLst/>
              <a:ahLst/>
              <a:cxnLst/>
              <a:rect l="l" t="t" r="r" b="b"/>
              <a:pathLst>
                <a:path w="7339965" h="2338070">
                  <a:moveTo>
                    <a:pt x="6907022" y="0"/>
                  </a:moveTo>
                  <a:lnTo>
                    <a:pt x="5612383" y="0"/>
                  </a:lnTo>
                  <a:lnTo>
                    <a:pt x="5179822" y="997965"/>
                  </a:lnTo>
                  <a:lnTo>
                    <a:pt x="0" y="997965"/>
                  </a:lnTo>
                  <a:lnTo>
                    <a:pt x="0" y="2337816"/>
                  </a:lnTo>
                  <a:lnTo>
                    <a:pt x="7339583" y="2337816"/>
                  </a:lnTo>
                  <a:lnTo>
                    <a:pt x="7339583" y="665861"/>
                  </a:lnTo>
                  <a:lnTo>
                    <a:pt x="6907022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819400" y="2133600"/>
              <a:ext cx="7339965" cy="2338070"/>
            </a:xfrm>
            <a:custGeom>
              <a:avLst/>
              <a:gdLst/>
              <a:ahLst/>
              <a:cxnLst/>
              <a:rect l="l" t="t" r="r" b="b"/>
              <a:pathLst>
                <a:path w="7339965" h="2338070">
                  <a:moveTo>
                    <a:pt x="7339583" y="2337816"/>
                  </a:moveTo>
                  <a:lnTo>
                    <a:pt x="0" y="2337816"/>
                  </a:lnTo>
                  <a:lnTo>
                    <a:pt x="0" y="997965"/>
                  </a:lnTo>
                  <a:lnTo>
                    <a:pt x="5179822" y="997965"/>
                  </a:lnTo>
                  <a:lnTo>
                    <a:pt x="5612383" y="0"/>
                  </a:lnTo>
                  <a:lnTo>
                    <a:pt x="6907022" y="0"/>
                  </a:lnTo>
                  <a:lnTo>
                    <a:pt x="7339583" y="665861"/>
                  </a:lnTo>
                  <a:lnTo>
                    <a:pt x="7339583" y="2337816"/>
                  </a:lnTo>
                  <a:close/>
                </a:path>
              </a:pathLst>
            </a:custGeom>
            <a:ln w="23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054095" y="2738627"/>
              <a:ext cx="7336790" cy="2105025"/>
            </a:xfrm>
            <a:custGeom>
              <a:avLst/>
              <a:gdLst/>
              <a:ahLst/>
              <a:cxnLst/>
              <a:rect l="l" t="t" r="r" b="b"/>
              <a:pathLst>
                <a:path w="7336790" h="2105025">
                  <a:moveTo>
                    <a:pt x="4747895" y="0"/>
                  </a:moveTo>
                  <a:lnTo>
                    <a:pt x="3021076" y="0"/>
                  </a:lnTo>
                  <a:lnTo>
                    <a:pt x="2588641" y="702056"/>
                  </a:lnTo>
                  <a:lnTo>
                    <a:pt x="0" y="702056"/>
                  </a:lnTo>
                  <a:lnTo>
                    <a:pt x="0" y="2104644"/>
                  </a:lnTo>
                  <a:lnTo>
                    <a:pt x="6905625" y="2104644"/>
                  </a:lnTo>
                  <a:lnTo>
                    <a:pt x="7336535" y="2104644"/>
                  </a:lnTo>
                  <a:lnTo>
                    <a:pt x="7336535" y="702056"/>
                  </a:lnTo>
                  <a:lnTo>
                    <a:pt x="5178806" y="702056"/>
                  </a:lnTo>
                  <a:lnTo>
                    <a:pt x="4747895" y="0"/>
                  </a:lnTo>
                  <a:close/>
                </a:path>
              </a:pathLst>
            </a:custGeom>
            <a:solidFill>
              <a:srgbClr val="00AF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054095" y="2738627"/>
              <a:ext cx="7336790" cy="2105025"/>
            </a:xfrm>
            <a:custGeom>
              <a:avLst/>
              <a:gdLst/>
              <a:ahLst/>
              <a:cxnLst/>
              <a:rect l="l" t="t" r="r" b="b"/>
              <a:pathLst>
                <a:path w="7336790" h="2105025">
                  <a:moveTo>
                    <a:pt x="6905625" y="2104644"/>
                  </a:moveTo>
                  <a:lnTo>
                    <a:pt x="7336535" y="2104644"/>
                  </a:lnTo>
                  <a:lnTo>
                    <a:pt x="7336535" y="702056"/>
                  </a:lnTo>
                  <a:lnTo>
                    <a:pt x="5178806" y="702056"/>
                  </a:lnTo>
                  <a:lnTo>
                    <a:pt x="4747895" y="0"/>
                  </a:lnTo>
                  <a:lnTo>
                    <a:pt x="3021076" y="0"/>
                  </a:lnTo>
                  <a:lnTo>
                    <a:pt x="2588641" y="702056"/>
                  </a:lnTo>
                  <a:lnTo>
                    <a:pt x="0" y="702056"/>
                  </a:lnTo>
                  <a:lnTo>
                    <a:pt x="0" y="2104644"/>
                  </a:lnTo>
                  <a:lnTo>
                    <a:pt x="6795515" y="2104644"/>
                  </a:lnTo>
                  <a:lnTo>
                    <a:pt x="6905625" y="2104644"/>
                  </a:lnTo>
                  <a:close/>
                </a:path>
              </a:pathLst>
            </a:custGeom>
            <a:ln w="23812">
              <a:solidFill>
                <a:srgbClr val="7CD3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9073388" y="2685669"/>
            <a:ext cx="965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0" dirty="0">
                <a:latin typeface="Calibri"/>
                <a:cs typeface="Calibri"/>
              </a:rPr>
              <a:t>?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066656" y="1519173"/>
            <a:ext cx="1085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0" dirty="0">
                <a:latin typeface="Verdana"/>
                <a:cs typeface="Verdana"/>
              </a:rPr>
              <a:t>?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902322" y="2914650"/>
            <a:ext cx="1085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0" dirty="0">
                <a:latin typeface="Verdana"/>
                <a:cs typeface="Verdana"/>
              </a:rPr>
              <a:t>?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214752" y="4561713"/>
            <a:ext cx="19304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5" dirty="0">
                <a:latin typeface="Verdana"/>
                <a:cs typeface="Verdana"/>
              </a:rPr>
              <a:t>??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91972" y="6280454"/>
            <a:ext cx="5575428" cy="483465"/>
          </a:xfrm>
          <a:prstGeom prst="rect">
            <a:avLst/>
          </a:prstGeom>
          <a:solidFill>
            <a:srgbClr val="F9F40F"/>
          </a:solidFill>
          <a:ln w="9525">
            <a:solidFill>
              <a:srgbClr val="04005F"/>
            </a:solidFill>
          </a:ln>
        </p:spPr>
        <p:txBody>
          <a:bodyPr vert="horz" wrap="square" lIns="0" tIns="52069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409"/>
              </a:spcBef>
            </a:pPr>
            <a:r>
              <a:rPr sz="2800" dirty="0">
                <a:latin typeface="Verdana"/>
                <a:cs typeface="Verdana"/>
              </a:rPr>
              <a:t>Berkas </a:t>
            </a:r>
            <a:r>
              <a:rPr sz="2800" spc="-25" dirty="0">
                <a:latin typeface="Verdana"/>
                <a:cs typeface="Verdana"/>
              </a:rPr>
              <a:t>KGB</a:t>
            </a:r>
            <a:endParaRPr sz="2800" dirty="0">
              <a:latin typeface="Verdana"/>
              <a:cs typeface="Verdan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558273" y="596010"/>
            <a:ext cx="1085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0" dirty="0">
                <a:latin typeface="Verdana"/>
                <a:cs typeface="Verdana"/>
              </a:rPr>
              <a:t>?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0568431" y="39369"/>
            <a:ext cx="946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0" dirty="0">
                <a:latin typeface="Verdana"/>
                <a:cs typeface="Verdana"/>
              </a:rPr>
              <a:t>?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1191747" y="701421"/>
            <a:ext cx="1416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latin typeface="Calibri"/>
                <a:cs typeface="Calibri"/>
              </a:rPr>
              <a:t>1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0702290" y="1357376"/>
            <a:ext cx="1416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latin typeface="Calibri"/>
                <a:cs typeface="Calibri"/>
              </a:rPr>
              <a:t>2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0045954" y="2037334"/>
            <a:ext cx="1416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latin typeface="Calibri"/>
                <a:cs typeface="Calibri"/>
              </a:rPr>
              <a:t>3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1960149" y="3357657"/>
            <a:ext cx="7362190" cy="2570480"/>
            <a:chOff x="1960149" y="3357657"/>
            <a:chExt cx="7362190" cy="2570480"/>
          </a:xfrm>
        </p:grpSpPr>
        <p:sp>
          <p:nvSpPr>
            <p:cNvPr id="23" name="object 23"/>
            <p:cNvSpPr/>
            <p:nvPr/>
          </p:nvSpPr>
          <p:spPr>
            <a:xfrm>
              <a:off x="2462783" y="3369564"/>
              <a:ext cx="5829300" cy="2105025"/>
            </a:xfrm>
            <a:custGeom>
              <a:avLst/>
              <a:gdLst/>
              <a:ahLst/>
              <a:cxnLst/>
              <a:rect l="l" t="t" r="r" b="b"/>
              <a:pathLst>
                <a:path w="5829300" h="2105025">
                  <a:moveTo>
                    <a:pt x="3772535" y="0"/>
                  </a:moveTo>
                  <a:lnTo>
                    <a:pt x="2400427" y="0"/>
                  </a:lnTo>
                  <a:lnTo>
                    <a:pt x="2056765" y="702056"/>
                  </a:lnTo>
                  <a:lnTo>
                    <a:pt x="0" y="702056"/>
                  </a:lnTo>
                  <a:lnTo>
                    <a:pt x="0" y="2104644"/>
                  </a:lnTo>
                  <a:lnTo>
                    <a:pt x="5486908" y="2104644"/>
                  </a:lnTo>
                  <a:lnTo>
                    <a:pt x="5829300" y="2104644"/>
                  </a:lnTo>
                  <a:lnTo>
                    <a:pt x="5829300" y="702056"/>
                  </a:lnTo>
                  <a:lnTo>
                    <a:pt x="4114927" y="702056"/>
                  </a:lnTo>
                  <a:lnTo>
                    <a:pt x="3772535" y="0"/>
                  </a:lnTo>
                  <a:close/>
                </a:path>
              </a:pathLst>
            </a:custGeom>
            <a:solidFill>
              <a:srgbClr val="3A2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462783" y="3369564"/>
              <a:ext cx="5829300" cy="2105025"/>
            </a:xfrm>
            <a:custGeom>
              <a:avLst/>
              <a:gdLst/>
              <a:ahLst/>
              <a:cxnLst/>
              <a:rect l="l" t="t" r="r" b="b"/>
              <a:pathLst>
                <a:path w="5829300" h="2105025">
                  <a:moveTo>
                    <a:pt x="5486908" y="2104644"/>
                  </a:moveTo>
                  <a:lnTo>
                    <a:pt x="5829300" y="2104644"/>
                  </a:lnTo>
                  <a:lnTo>
                    <a:pt x="5829300" y="702056"/>
                  </a:lnTo>
                  <a:lnTo>
                    <a:pt x="4114927" y="702056"/>
                  </a:lnTo>
                  <a:lnTo>
                    <a:pt x="3772535" y="0"/>
                  </a:lnTo>
                  <a:lnTo>
                    <a:pt x="2400427" y="0"/>
                  </a:lnTo>
                  <a:lnTo>
                    <a:pt x="2056765" y="702056"/>
                  </a:lnTo>
                  <a:lnTo>
                    <a:pt x="0" y="702056"/>
                  </a:lnTo>
                  <a:lnTo>
                    <a:pt x="0" y="2104644"/>
                  </a:lnTo>
                  <a:lnTo>
                    <a:pt x="5399405" y="2104644"/>
                  </a:lnTo>
                  <a:lnTo>
                    <a:pt x="5486908" y="2104644"/>
                  </a:lnTo>
                  <a:close/>
                </a:path>
              </a:pathLst>
            </a:custGeom>
            <a:ln w="23812">
              <a:solidFill>
                <a:srgbClr val="7CD3D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972055" y="4277868"/>
              <a:ext cx="7338059" cy="1638300"/>
            </a:xfrm>
            <a:custGeom>
              <a:avLst/>
              <a:gdLst/>
              <a:ahLst/>
              <a:cxnLst/>
              <a:rect l="l" t="t" r="r" b="b"/>
              <a:pathLst>
                <a:path w="7338059" h="1638300">
                  <a:moveTo>
                    <a:pt x="1726819" y="0"/>
                  </a:moveTo>
                  <a:lnTo>
                    <a:pt x="430911" y="0"/>
                  </a:lnTo>
                  <a:lnTo>
                    <a:pt x="0" y="468756"/>
                  </a:lnTo>
                  <a:lnTo>
                    <a:pt x="0" y="1638299"/>
                  </a:lnTo>
                  <a:lnTo>
                    <a:pt x="7338060" y="1638299"/>
                  </a:lnTo>
                  <a:lnTo>
                    <a:pt x="7338060" y="702309"/>
                  </a:lnTo>
                  <a:lnTo>
                    <a:pt x="2157730" y="702309"/>
                  </a:lnTo>
                  <a:lnTo>
                    <a:pt x="172681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972055" y="4277868"/>
              <a:ext cx="7338059" cy="1638300"/>
            </a:xfrm>
            <a:custGeom>
              <a:avLst/>
              <a:gdLst/>
              <a:ahLst/>
              <a:cxnLst/>
              <a:rect l="l" t="t" r="r" b="b"/>
              <a:pathLst>
                <a:path w="7338059" h="1638300">
                  <a:moveTo>
                    <a:pt x="0" y="1638299"/>
                  </a:moveTo>
                  <a:lnTo>
                    <a:pt x="7338060" y="1638299"/>
                  </a:lnTo>
                  <a:lnTo>
                    <a:pt x="7338060" y="702309"/>
                  </a:lnTo>
                  <a:lnTo>
                    <a:pt x="2157730" y="702309"/>
                  </a:lnTo>
                  <a:lnTo>
                    <a:pt x="1726819" y="0"/>
                  </a:lnTo>
                  <a:lnTo>
                    <a:pt x="430911" y="0"/>
                  </a:lnTo>
                  <a:lnTo>
                    <a:pt x="0" y="468756"/>
                  </a:lnTo>
                  <a:lnTo>
                    <a:pt x="0" y="1638299"/>
                  </a:lnTo>
                  <a:close/>
                </a:path>
              </a:pathLst>
            </a:custGeom>
            <a:ln w="23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5394197" y="3613226"/>
            <a:ext cx="15303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solidFill>
                  <a:srgbClr val="FFFFFF"/>
                </a:solidFill>
                <a:latin typeface="Arial"/>
                <a:cs typeface="Arial"/>
              </a:rPr>
              <a:t>?</a:t>
            </a:r>
            <a:endParaRPr sz="18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895726" y="4462653"/>
            <a:ext cx="1530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solidFill>
                  <a:srgbClr val="001F5F"/>
                </a:solidFill>
                <a:latin typeface="Arial"/>
                <a:cs typeface="Arial"/>
              </a:rPr>
              <a:t>?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2858"/>
            <a:ext cx="12191999" cy="6812278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3526"/>
            <a:ext cx="12191999" cy="6790942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3714"/>
            <a:ext cx="12191999" cy="68305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007" y="-1"/>
            <a:ext cx="12016740" cy="6848855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853945" y="556640"/>
            <a:ext cx="5311775" cy="57384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389255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Calibri"/>
                <a:cs typeface="Calibri"/>
              </a:rPr>
              <a:t>Agar</a:t>
            </a:r>
            <a:r>
              <a:rPr sz="3200" b="1" spc="-95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para</a:t>
            </a:r>
            <a:r>
              <a:rPr sz="3200" b="1" spc="-8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peserta</a:t>
            </a:r>
            <a:r>
              <a:rPr sz="3200" b="1" spc="-75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diklat </a:t>
            </a:r>
            <a:r>
              <a:rPr sz="3200" b="1" dirty="0">
                <a:latin typeface="Calibri"/>
                <a:cs typeface="Calibri"/>
              </a:rPr>
              <a:t>mampu</a:t>
            </a:r>
            <a:r>
              <a:rPr sz="3200" b="1" spc="-45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memahami</a:t>
            </a:r>
            <a:r>
              <a:rPr sz="3200" b="1" spc="-6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apa</a:t>
            </a:r>
            <a:r>
              <a:rPr sz="3200" b="1" spc="-25" dirty="0">
                <a:latin typeface="Calibri"/>
                <a:cs typeface="Calibri"/>
              </a:rPr>
              <a:t> </a:t>
            </a:r>
            <a:r>
              <a:rPr sz="3200" b="1" spc="-20" dirty="0">
                <a:latin typeface="Calibri"/>
                <a:cs typeface="Calibri"/>
              </a:rPr>
              <a:t>yang </a:t>
            </a:r>
            <a:r>
              <a:rPr sz="3200" b="1" dirty="0">
                <a:latin typeface="Calibri"/>
                <a:cs typeface="Calibri"/>
              </a:rPr>
              <a:t>dimaksud</a:t>
            </a:r>
            <a:r>
              <a:rPr sz="3200" b="1" spc="-10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dengan</a:t>
            </a:r>
            <a:r>
              <a:rPr sz="3200" b="1" spc="-7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arsip</a:t>
            </a:r>
            <a:r>
              <a:rPr sz="3200" b="1" spc="-65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aktif</a:t>
            </a:r>
            <a:endParaRPr sz="32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3779"/>
              </a:spcBef>
            </a:pPr>
            <a:r>
              <a:rPr sz="3200" b="1" dirty="0">
                <a:latin typeface="Calibri"/>
                <a:cs typeface="Calibri"/>
              </a:rPr>
              <a:t>Agar</a:t>
            </a:r>
            <a:r>
              <a:rPr sz="3200" b="1" spc="-95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para</a:t>
            </a:r>
            <a:r>
              <a:rPr sz="3200" b="1" spc="-75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peserta</a:t>
            </a:r>
            <a:r>
              <a:rPr sz="3200" b="1" spc="-75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diklat</a:t>
            </a:r>
            <a:r>
              <a:rPr sz="3200" b="1" spc="-90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paham </a:t>
            </a:r>
            <a:r>
              <a:rPr sz="3200" b="1" dirty="0">
                <a:latin typeface="Calibri"/>
                <a:cs typeface="Calibri"/>
              </a:rPr>
              <a:t>bagaimana</a:t>
            </a:r>
            <a:r>
              <a:rPr sz="3200" b="1" spc="-105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pengelolaan</a:t>
            </a:r>
            <a:r>
              <a:rPr sz="3200" b="1" spc="-110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arsip aktif</a:t>
            </a:r>
            <a:endParaRPr sz="32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730"/>
              </a:spcBef>
            </a:pPr>
            <a:endParaRPr sz="3200">
              <a:latin typeface="Calibri"/>
              <a:cs typeface="Calibri"/>
            </a:endParaRPr>
          </a:p>
          <a:p>
            <a:pPr marL="12700" marR="398145">
              <a:lnSpc>
                <a:spcPct val="100000"/>
              </a:lnSpc>
            </a:pPr>
            <a:r>
              <a:rPr sz="3200" b="1" dirty="0">
                <a:latin typeface="Calibri"/>
                <a:cs typeface="Calibri"/>
              </a:rPr>
              <a:t>Agar</a:t>
            </a:r>
            <a:r>
              <a:rPr sz="3200" b="1" spc="-9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para</a:t>
            </a:r>
            <a:r>
              <a:rPr sz="3200" b="1" spc="-7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peserta</a:t>
            </a:r>
            <a:r>
              <a:rPr sz="3200" b="1" spc="-7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diklat</a:t>
            </a:r>
            <a:r>
              <a:rPr sz="3200" b="1" spc="-85" dirty="0">
                <a:latin typeface="Calibri"/>
                <a:cs typeface="Calibri"/>
              </a:rPr>
              <a:t> </a:t>
            </a:r>
            <a:r>
              <a:rPr sz="3200" b="1" spc="-20" dirty="0">
                <a:latin typeface="Calibri"/>
                <a:cs typeface="Calibri"/>
              </a:rPr>
              <a:t>tahu </a:t>
            </a:r>
            <a:r>
              <a:rPr sz="3200" b="1" dirty="0">
                <a:latin typeface="Calibri"/>
                <a:cs typeface="Calibri"/>
              </a:rPr>
              <a:t>bagaimana</a:t>
            </a:r>
            <a:r>
              <a:rPr sz="3200" b="1" spc="-105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memberkaskan </a:t>
            </a:r>
            <a:r>
              <a:rPr sz="3200" b="1" dirty="0">
                <a:latin typeface="Calibri"/>
                <a:cs typeface="Calibri"/>
              </a:rPr>
              <a:t>arsip</a:t>
            </a:r>
            <a:r>
              <a:rPr sz="3200" b="1" spc="-70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aktif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24683" y="548640"/>
            <a:ext cx="7651412" cy="5833871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719197" y="1193368"/>
            <a:ext cx="2885440" cy="13684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Bagaimana </a:t>
            </a:r>
            <a:r>
              <a:rPr spc="-25" dirty="0"/>
              <a:t>Seharusnya?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5718"/>
            <a:ext cx="11705261" cy="6766558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4382"/>
            <a:ext cx="12191999" cy="680923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7910"/>
            <a:ext cx="12191999" cy="6742174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952874"/>
            <a:ext cx="12192000" cy="290512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34748" y="674919"/>
            <a:ext cx="5918705" cy="402086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08915">
              <a:lnSpc>
                <a:spcPct val="100000"/>
              </a:lnSpc>
              <a:spcBef>
                <a:spcPts val="105"/>
              </a:spcBef>
            </a:pPr>
            <a:r>
              <a:rPr b="1" spc="-80" dirty="0">
                <a:latin typeface="Calibri"/>
                <a:cs typeface="Calibri"/>
              </a:rPr>
              <a:t>TAHAPAN</a:t>
            </a:r>
            <a:r>
              <a:rPr b="1" spc="-145" dirty="0">
                <a:latin typeface="Calibri"/>
                <a:cs typeface="Calibri"/>
              </a:rPr>
              <a:t> </a:t>
            </a:r>
            <a:r>
              <a:rPr b="1" spc="-10" dirty="0">
                <a:latin typeface="Calibri"/>
                <a:cs typeface="Calibri"/>
              </a:rPr>
              <a:t>PEMBERKASAN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740277" y="1511020"/>
            <a:ext cx="6226175" cy="470852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640080" indent="-627380">
              <a:lnSpc>
                <a:spcPct val="100000"/>
              </a:lnSpc>
              <a:spcBef>
                <a:spcPts val="865"/>
              </a:spcBef>
              <a:buAutoNum type="arabicPeriod"/>
              <a:tabLst>
                <a:tab pos="640080" algn="l"/>
              </a:tabLst>
            </a:pPr>
            <a:r>
              <a:rPr sz="3200" spc="-10" dirty="0">
                <a:latin typeface="Calibri"/>
                <a:cs typeface="Calibri"/>
              </a:rPr>
              <a:t>Pemeriksaan</a:t>
            </a:r>
            <a:r>
              <a:rPr sz="3200" spc="-9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(Inspecting)</a:t>
            </a:r>
            <a:endParaRPr sz="3200">
              <a:latin typeface="Calibri"/>
              <a:cs typeface="Calibri"/>
            </a:endParaRPr>
          </a:p>
          <a:p>
            <a:pPr marL="939165" lvl="1" indent="-299085">
              <a:lnSpc>
                <a:spcPct val="100000"/>
              </a:lnSpc>
              <a:spcBef>
                <a:spcPts val="770"/>
              </a:spcBef>
              <a:buChar char="-"/>
              <a:tabLst>
                <a:tab pos="939165" algn="l"/>
              </a:tabLst>
            </a:pPr>
            <a:r>
              <a:rPr sz="3200" spc="-35" dirty="0">
                <a:latin typeface="Calibri"/>
                <a:cs typeface="Calibri"/>
              </a:rPr>
              <a:t>Tanda</a:t>
            </a:r>
            <a:r>
              <a:rPr sz="3200" spc="-14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perintah</a:t>
            </a:r>
            <a:r>
              <a:rPr sz="3200" spc="-12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file/simpan</a:t>
            </a:r>
            <a:endParaRPr sz="3200">
              <a:latin typeface="Calibri"/>
              <a:cs typeface="Calibri"/>
            </a:endParaRPr>
          </a:p>
          <a:p>
            <a:pPr marL="939165" lvl="1" indent="-299085">
              <a:lnSpc>
                <a:spcPct val="100000"/>
              </a:lnSpc>
              <a:spcBef>
                <a:spcPts val="765"/>
              </a:spcBef>
              <a:buChar char="-"/>
              <a:tabLst>
                <a:tab pos="939165" algn="l"/>
              </a:tabLst>
            </a:pPr>
            <a:r>
              <a:rPr sz="3200" spc="-10" dirty="0">
                <a:latin typeface="Calibri"/>
                <a:cs typeface="Calibri"/>
              </a:rPr>
              <a:t>kelengkapan</a:t>
            </a:r>
            <a:r>
              <a:rPr sz="3200" spc="-1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berkas</a:t>
            </a:r>
            <a:r>
              <a:rPr sz="3200" spc="-12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surat</a:t>
            </a:r>
            <a:endParaRPr sz="3200">
              <a:latin typeface="Calibri"/>
              <a:cs typeface="Calibri"/>
            </a:endParaRPr>
          </a:p>
          <a:p>
            <a:pPr marL="640080" indent="-627380">
              <a:lnSpc>
                <a:spcPct val="100000"/>
              </a:lnSpc>
              <a:spcBef>
                <a:spcPts val="770"/>
              </a:spcBef>
              <a:buAutoNum type="arabicPeriod"/>
              <a:tabLst>
                <a:tab pos="640080" algn="l"/>
              </a:tabLst>
            </a:pPr>
            <a:r>
              <a:rPr sz="3200" dirty="0">
                <a:latin typeface="Calibri"/>
                <a:cs typeface="Calibri"/>
              </a:rPr>
              <a:t>Penentuan</a:t>
            </a:r>
            <a:r>
              <a:rPr sz="3200" spc="-14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Index</a:t>
            </a:r>
            <a:r>
              <a:rPr sz="3200" spc="-14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(Indexing)</a:t>
            </a:r>
            <a:endParaRPr sz="3200">
              <a:latin typeface="Calibri"/>
              <a:cs typeface="Calibri"/>
            </a:endParaRPr>
          </a:p>
          <a:p>
            <a:pPr marL="640080" indent="-595630">
              <a:lnSpc>
                <a:spcPct val="100000"/>
              </a:lnSpc>
              <a:spcBef>
                <a:spcPts val="770"/>
              </a:spcBef>
              <a:buAutoNum type="arabicPeriod"/>
              <a:tabLst>
                <a:tab pos="640080" algn="l"/>
              </a:tabLst>
            </a:pPr>
            <a:r>
              <a:rPr sz="3200" spc="-10" dirty="0">
                <a:latin typeface="Calibri"/>
                <a:cs typeface="Calibri"/>
              </a:rPr>
              <a:t>Pengkodean</a:t>
            </a:r>
            <a:r>
              <a:rPr sz="3200" spc="-10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(Coding)</a:t>
            </a:r>
            <a:endParaRPr sz="3200">
              <a:latin typeface="Calibri"/>
              <a:cs typeface="Calibri"/>
            </a:endParaRPr>
          </a:p>
          <a:p>
            <a:pPr marL="640080" indent="-595630">
              <a:lnSpc>
                <a:spcPct val="100000"/>
              </a:lnSpc>
              <a:spcBef>
                <a:spcPts val="770"/>
              </a:spcBef>
              <a:buAutoNum type="arabicPeriod"/>
              <a:tabLst>
                <a:tab pos="640080" algn="l"/>
              </a:tabLst>
            </a:pPr>
            <a:r>
              <a:rPr sz="3200" dirty="0">
                <a:latin typeface="Calibri"/>
                <a:cs typeface="Calibri"/>
              </a:rPr>
              <a:t>Pelabelan</a:t>
            </a:r>
            <a:r>
              <a:rPr sz="3200" spc="-10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(labeling)</a:t>
            </a:r>
            <a:endParaRPr sz="3200">
              <a:latin typeface="Calibri"/>
              <a:cs typeface="Calibri"/>
            </a:endParaRPr>
          </a:p>
          <a:p>
            <a:pPr marL="640080" indent="-627380">
              <a:lnSpc>
                <a:spcPct val="100000"/>
              </a:lnSpc>
              <a:spcBef>
                <a:spcPts val="770"/>
              </a:spcBef>
              <a:buAutoNum type="arabicPeriod"/>
              <a:tabLst>
                <a:tab pos="640080" algn="l"/>
              </a:tabLst>
            </a:pPr>
            <a:r>
              <a:rPr sz="3200" spc="-10" dirty="0">
                <a:latin typeface="Calibri"/>
                <a:cs typeface="Calibri"/>
              </a:rPr>
              <a:t>Pengelompokkan</a:t>
            </a:r>
            <a:r>
              <a:rPr sz="3200" spc="-114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kode</a:t>
            </a:r>
            <a:r>
              <a:rPr sz="3200" spc="-1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yang</a:t>
            </a:r>
            <a:r>
              <a:rPr sz="3200" spc="-105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sama</a:t>
            </a:r>
            <a:endParaRPr sz="3200">
              <a:latin typeface="Calibri"/>
              <a:cs typeface="Calibri"/>
            </a:endParaRPr>
          </a:p>
          <a:p>
            <a:pPr marL="640080" indent="-627380">
              <a:lnSpc>
                <a:spcPct val="100000"/>
              </a:lnSpc>
              <a:spcBef>
                <a:spcPts val="770"/>
              </a:spcBef>
              <a:buAutoNum type="arabicPeriod"/>
              <a:tabLst>
                <a:tab pos="640080" algn="l"/>
              </a:tabLst>
            </a:pPr>
            <a:r>
              <a:rPr sz="3200" spc="-10" dirty="0">
                <a:latin typeface="Calibri"/>
                <a:cs typeface="Calibri"/>
              </a:rPr>
              <a:t>Penataan</a:t>
            </a:r>
            <a:r>
              <a:rPr sz="3200" spc="-15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berkas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95500" y="356615"/>
            <a:ext cx="3072383" cy="614476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389626" y="1324813"/>
            <a:ext cx="4254500" cy="4848225"/>
          </a:xfrm>
          <a:prstGeom prst="rect">
            <a:avLst/>
          </a:prstGeom>
        </p:spPr>
        <p:txBody>
          <a:bodyPr vert="horz" wrap="square" lIns="0" tIns="55244" rIns="0" bIns="0" rtlCol="0">
            <a:spAutoFit/>
          </a:bodyPr>
          <a:lstStyle/>
          <a:p>
            <a:pPr marL="408940" marR="5080" indent="-396875">
              <a:lnSpc>
                <a:spcPct val="90000"/>
              </a:lnSpc>
              <a:spcBef>
                <a:spcPts val="434"/>
              </a:spcBef>
              <a:buFont typeface="Calibri"/>
              <a:buChar char="•"/>
              <a:tabLst>
                <a:tab pos="408940" algn="l"/>
              </a:tabLst>
            </a:pPr>
            <a:r>
              <a:rPr sz="2800" b="1" dirty="0">
                <a:latin typeface="Calibri"/>
                <a:cs typeface="Calibri"/>
              </a:rPr>
              <a:t>SARANA</a:t>
            </a:r>
            <a:r>
              <a:rPr sz="2800" b="1" spc="-120" dirty="0">
                <a:latin typeface="Calibri"/>
                <a:cs typeface="Calibri"/>
              </a:rPr>
              <a:t> </a:t>
            </a:r>
            <a:r>
              <a:rPr sz="2800" b="1" spc="-125" dirty="0">
                <a:latin typeface="Calibri"/>
                <a:cs typeface="Calibri"/>
              </a:rPr>
              <a:t>ATAU</a:t>
            </a:r>
            <a:r>
              <a:rPr sz="2800" b="1" spc="-3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TANDA </a:t>
            </a:r>
            <a:r>
              <a:rPr sz="2800" b="1" spc="-45" dirty="0">
                <a:latin typeface="Calibri"/>
                <a:cs typeface="Calibri"/>
              </a:rPr>
              <a:t>YANG</a:t>
            </a:r>
            <a:r>
              <a:rPr sz="2800" b="1" spc="-105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SECARA</a:t>
            </a:r>
            <a:r>
              <a:rPr sz="2800" b="1" spc="-114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LANGSUNG MENUNJUKKAN</a:t>
            </a:r>
            <a:r>
              <a:rPr sz="2800" b="1" spc="-60" dirty="0">
                <a:latin typeface="Calibri"/>
                <a:cs typeface="Calibri"/>
              </a:rPr>
              <a:t> </a:t>
            </a:r>
            <a:r>
              <a:rPr sz="2800" b="1" spc="-25" dirty="0">
                <a:latin typeface="Calibri"/>
                <a:cs typeface="Calibri"/>
              </a:rPr>
              <a:t>KE </a:t>
            </a:r>
            <a:r>
              <a:rPr sz="2800" b="1" spc="-75" dirty="0">
                <a:latin typeface="Calibri"/>
                <a:cs typeface="Calibri"/>
              </a:rPr>
              <a:t>TEMPAT</a:t>
            </a:r>
            <a:r>
              <a:rPr sz="2800" b="1" spc="-5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PENYIMPANAN </a:t>
            </a:r>
            <a:r>
              <a:rPr sz="2800" b="1" spc="-45" dirty="0">
                <a:latin typeface="Calibri"/>
                <a:cs typeface="Calibri"/>
              </a:rPr>
              <a:t>YANG</a:t>
            </a:r>
            <a:r>
              <a:rPr sz="2800" b="1" spc="-100" dirty="0">
                <a:latin typeface="Calibri"/>
                <a:cs typeface="Calibri"/>
              </a:rPr>
              <a:t> </a:t>
            </a:r>
            <a:r>
              <a:rPr sz="2800" b="1" spc="-20" dirty="0">
                <a:latin typeface="Calibri"/>
                <a:cs typeface="Calibri"/>
              </a:rPr>
              <a:t>LAIN</a:t>
            </a:r>
            <a:endParaRPr sz="2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944"/>
              </a:spcBef>
              <a:buFont typeface="Calibri"/>
              <a:buChar char="•"/>
            </a:pPr>
            <a:endParaRPr sz="2800">
              <a:latin typeface="Calibri"/>
              <a:cs typeface="Calibri"/>
            </a:endParaRPr>
          </a:p>
          <a:p>
            <a:pPr marL="408940" marR="193040" indent="-396875">
              <a:lnSpc>
                <a:spcPct val="90000"/>
              </a:lnSpc>
              <a:spcBef>
                <a:spcPts val="5"/>
              </a:spcBef>
              <a:buChar char="•"/>
              <a:tabLst>
                <a:tab pos="408940" algn="l"/>
              </a:tabLst>
            </a:pPr>
            <a:r>
              <a:rPr sz="2800" b="1" dirty="0">
                <a:latin typeface="Calibri"/>
                <a:cs typeface="Calibri"/>
              </a:rPr>
              <a:t>SARANA</a:t>
            </a:r>
            <a:r>
              <a:rPr sz="2800" b="1" spc="-105" dirty="0">
                <a:latin typeface="Calibri"/>
                <a:cs typeface="Calibri"/>
              </a:rPr>
              <a:t> </a:t>
            </a:r>
            <a:r>
              <a:rPr sz="2800" b="1" spc="-50" dirty="0">
                <a:latin typeface="Calibri"/>
                <a:cs typeface="Calibri"/>
              </a:rPr>
              <a:t>PADA</a:t>
            </a:r>
            <a:r>
              <a:rPr sz="2800" b="1" spc="-110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TEMPAT </a:t>
            </a:r>
            <a:r>
              <a:rPr sz="2800" b="1" spc="-25" dirty="0">
                <a:latin typeface="Calibri"/>
                <a:cs typeface="Calibri"/>
              </a:rPr>
              <a:t>PENYIMPANAN</a:t>
            </a:r>
            <a:r>
              <a:rPr sz="2800" b="1" spc="-75" dirty="0">
                <a:latin typeface="Calibri"/>
                <a:cs typeface="Calibri"/>
              </a:rPr>
              <a:t> </a:t>
            </a:r>
            <a:r>
              <a:rPr sz="2800" b="1" spc="-20" dirty="0">
                <a:latin typeface="Calibri"/>
                <a:cs typeface="Calibri"/>
              </a:rPr>
              <a:t>YANG </a:t>
            </a:r>
            <a:r>
              <a:rPr sz="2800" b="1" spc="-10" dirty="0">
                <a:latin typeface="Calibri"/>
                <a:cs typeface="Calibri"/>
              </a:rPr>
              <a:t>MENUNJUKKAN</a:t>
            </a:r>
            <a:r>
              <a:rPr sz="2800" b="1" spc="-60" dirty="0">
                <a:latin typeface="Calibri"/>
                <a:cs typeface="Calibri"/>
              </a:rPr>
              <a:t> </a:t>
            </a:r>
            <a:r>
              <a:rPr sz="2800" b="1" spc="-55" dirty="0">
                <a:latin typeface="Calibri"/>
                <a:cs typeface="Calibri"/>
              </a:rPr>
              <a:t>TEMPAT </a:t>
            </a:r>
            <a:r>
              <a:rPr sz="2800" b="1" spc="-45" dirty="0">
                <a:latin typeface="Calibri"/>
                <a:cs typeface="Calibri"/>
              </a:rPr>
              <a:t>YANG </a:t>
            </a:r>
            <a:r>
              <a:rPr sz="2800" b="1" dirty="0">
                <a:latin typeface="Calibri"/>
                <a:cs typeface="Calibri"/>
              </a:rPr>
              <a:t>LAIN</a:t>
            </a:r>
            <a:r>
              <a:rPr sz="2800" b="1" spc="-5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DI</a:t>
            </a:r>
            <a:r>
              <a:rPr sz="2800" b="1" spc="-60" dirty="0">
                <a:latin typeface="Calibri"/>
                <a:cs typeface="Calibri"/>
              </a:rPr>
              <a:t> </a:t>
            </a:r>
            <a:r>
              <a:rPr sz="2800" b="1" spc="-20" dirty="0">
                <a:latin typeface="Calibri"/>
                <a:cs typeface="Calibri"/>
              </a:rPr>
              <a:t>MANA </a:t>
            </a:r>
            <a:r>
              <a:rPr sz="2800" b="1" spc="-10" dirty="0">
                <a:latin typeface="Calibri"/>
                <a:cs typeface="Calibri"/>
              </a:rPr>
              <a:t>DOKUMEN</a:t>
            </a:r>
            <a:r>
              <a:rPr sz="2800" b="1" spc="-9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TERSEBUT DISIMPAN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82005" y="457962"/>
            <a:ext cx="4448810" cy="685800"/>
          </a:xfrm>
          <a:prstGeom prst="rect">
            <a:avLst/>
          </a:prstGeom>
          <a:ln w="25400">
            <a:solidFill>
              <a:srgbClr val="4F81BC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70840">
              <a:lnSpc>
                <a:spcPts val="5050"/>
              </a:lnSpc>
            </a:pPr>
            <a:r>
              <a:rPr b="1" dirty="0">
                <a:solidFill>
                  <a:srgbClr val="2315E4"/>
                </a:solidFill>
                <a:latin typeface="Calibri"/>
                <a:cs typeface="Calibri"/>
              </a:rPr>
              <a:t>TUNJUK</a:t>
            </a:r>
            <a:r>
              <a:rPr b="1" spc="-80" dirty="0">
                <a:solidFill>
                  <a:srgbClr val="2315E4"/>
                </a:solidFill>
                <a:latin typeface="Calibri"/>
                <a:cs typeface="Calibri"/>
              </a:rPr>
              <a:t> </a:t>
            </a:r>
            <a:r>
              <a:rPr b="1" spc="-10" dirty="0">
                <a:solidFill>
                  <a:srgbClr val="2315E4"/>
                </a:solidFill>
                <a:latin typeface="Calibri"/>
                <a:cs typeface="Calibri"/>
              </a:rPr>
              <a:t>SILANG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228085" y="532130"/>
            <a:ext cx="5624830" cy="3157855"/>
            <a:chOff x="3228085" y="532130"/>
            <a:chExt cx="5624830" cy="3157855"/>
          </a:xfrm>
        </p:grpSpPr>
        <p:sp>
          <p:nvSpPr>
            <p:cNvPr id="3" name="object 3"/>
            <p:cNvSpPr/>
            <p:nvPr/>
          </p:nvSpPr>
          <p:spPr>
            <a:xfrm>
              <a:off x="3240785" y="1998726"/>
              <a:ext cx="5599430" cy="1678939"/>
            </a:xfrm>
            <a:custGeom>
              <a:avLst/>
              <a:gdLst/>
              <a:ahLst/>
              <a:cxnLst/>
              <a:rect l="l" t="t" r="r" b="b"/>
              <a:pathLst>
                <a:path w="5599430" h="1678939">
                  <a:moveTo>
                    <a:pt x="2813304" y="0"/>
                  </a:moveTo>
                  <a:lnTo>
                    <a:pt x="2813304" y="1466214"/>
                  </a:lnTo>
                  <a:lnTo>
                    <a:pt x="5599430" y="1466214"/>
                  </a:lnTo>
                  <a:lnTo>
                    <a:pt x="5599430" y="1678432"/>
                  </a:lnTo>
                </a:path>
                <a:path w="5599430" h="1678939">
                  <a:moveTo>
                    <a:pt x="2813050" y="0"/>
                  </a:moveTo>
                  <a:lnTo>
                    <a:pt x="2813050" y="1466214"/>
                  </a:lnTo>
                  <a:lnTo>
                    <a:pt x="2799588" y="1466214"/>
                  </a:lnTo>
                  <a:lnTo>
                    <a:pt x="2799588" y="1678432"/>
                  </a:lnTo>
                </a:path>
                <a:path w="5599430" h="1678939">
                  <a:moveTo>
                    <a:pt x="2812923" y="0"/>
                  </a:moveTo>
                  <a:lnTo>
                    <a:pt x="2812923" y="1466214"/>
                  </a:lnTo>
                  <a:lnTo>
                    <a:pt x="0" y="1466214"/>
                  </a:lnTo>
                  <a:lnTo>
                    <a:pt x="0" y="1678432"/>
                  </a:lnTo>
                </a:path>
              </a:pathLst>
            </a:custGeom>
            <a:ln w="25400">
              <a:solidFill>
                <a:srgbClr val="F795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909565" y="544830"/>
              <a:ext cx="2291080" cy="1454150"/>
            </a:xfrm>
            <a:custGeom>
              <a:avLst/>
              <a:gdLst/>
              <a:ahLst/>
              <a:cxnLst/>
              <a:rect l="l" t="t" r="r" b="b"/>
              <a:pathLst>
                <a:path w="2291079" h="1454150">
                  <a:moveTo>
                    <a:pt x="2145157" y="0"/>
                  </a:moveTo>
                  <a:lnTo>
                    <a:pt x="145414" y="0"/>
                  </a:lnTo>
                  <a:lnTo>
                    <a:pt x="99470" y="7417"/>
                  </a:lnTo>
                  <a:lnTo>
                    <a:pt x="59554" y="28070"/>
                  </a:lnTo>
                  <a:lnTo>
                    <a:pt x="28070" y="59554"/>
                  </a:lnTo>
                  <a:lnTo>
                    <a:pt x="7417" y="99470"/>
                  </a:lnTo>
                  <a:lnTo>
                    <a:pt x="0" y="145415"/>
                  </a:lnTo>
                  <a:lnTo>
                    <a:pt x="0" y="1308481"/>
                  </a:lnTo>
                  <a:lnTo>
                    <a:pt x="7417" y="1354425"/>
                  </a:lnTo>
                  <a:lnTo>
                    <a:pt x="28070" y="1394341"/>
                  </a:lnTo>
                  <a:lnTo>
                    <a:pt x="59554" y="1425825"/>
                  </a:lnTo>
                  <a:lnTo>
                    <a:pt x="99470" y="1446478"/>
                  </a:lnTo>
                  <a:lnTo>
                    <a:pt x="145414" y="1453896"/>
                  </a:lnTo>
                  <a:lnTo>
                    <a:pt x="2145157" y="1453896"/>
                  </a:lnTo>
                  <a:lnTo>
                    <a:pt x="2191101" y="1446478"/>
                  </a:lnTo>
                  <a:lnTo>
                    <a:pt x="2231017" y="1425825"/>
                  </a:lnTo>
                  <a:lnTo>
                    <a:pt x="2262501" y="1394341"/>
                  </a:lnTo>
                  <a:lnTo>
                    <a:pt x="2283154" y="1354425"/>
                  </a:lnTo>
                  <a:lnTo>
                    <a:pt x="2290572" y="1308481"/>
                  </a:lnTo>
                  <a:lnTo>
                    <a:pt x="2290572" y="145415"/>
                  </a:lnTo>
                  <a:lnTo>
                    <a:pt x="2283154" y="99470"/>
                  </a:lnTo>
                  <a:lnTo>
                    <a:pt x="2262501" y="59554"/>
                  </a:lnTo>
                  <a:lnTo>
                    <a:pt x="2231017" y="28070"/>
                  </a:lnTo>
                  <a:lnTo>
                    <a:pt x="2191101" y="7417"/>
                  </a:lnTo>
                  <a:lnTo>
                    <a:pt x="2145157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09565" y="544830"/>
              <a:ext cx="2291080" cy="1454150"/>
            </a:xfrm>
            <a:custGeom>
              <a:avLst/>
              <a:gdLst/>
              <a:ahLst/>
              <a:cxnLst/>
              <a:rect l="l" t="t" r="r" b="b"/>
              <a:pathLst>
                <a:path w="2291079" h="1454150">
                  <a:moveTo>
                    <a:pt x="0" y="145415"/>
                  </a:moveTo>
                  <a:lnTo>
                    <a:pt x="7417" y="99470"/>
                  </a:lnTo>
                  <a:lnTo>
                    <a:pt x="28070" y="59554"/>
                  </a:lnTo>
                  <a:lnTo>
                    <a:pt x="59554" y="28070"/>
                  </a:lnTo>
                  <a:lnTo>
                    <a:pt x="99470" y="7417"/>
                  </a:lnTo>
                  <a:lnTo>
                    <a:pt x="145414" y="0"/>
                  </a:lnTo>
                  <a:lnTo>
                    <a:pt x="2145157" y="0"/>
                  </a:lnTo>
                  <a:lnTo>
                    <a:pt x="2191101" y="7417"/>
                  </a:lnTo>
                  <a:lnTo>
                    <a:pt x="2231017" y="28070"/>
                  </a:lnTo>
                  <a:lnTo>
                    <a:pt x="2262501" y="59554"/>
                  </a:lnTo>
                  <a:lnTo>
                    <a:pt x="2283154" y="99470"/>
                  </a:lnTo>
                  <a:lnTo>
                    <a:pt x="2290572" y="145415"/>
                  </a:lnTo>
                  <a:lnTo>
                    <a:pt x="2290572" y="1308481"/>
                  </a:lnTo>
                  <a:lnTo>
                    <a:pt x="2283154" y="1354425"/>
                  </a:lnTo>
                  <a:lnTo>
                    <a:pt x="2262501" y="1394341"/>
                  </a:lnTo>
                  <a:lnTo>
                    <a:pt x="2231017" y="1425825"/>
                  </a:lnTo>
                  <a:lnTo>
                    <a:pt x="2191101" y="1446478"/>
                  </a:lnTo>
                  <a:lnTo>
                    <a:pt x="2145157" y="1453896"/>
                  </a:lnTo>
                  <a:lnTo>
                    <a:pt x="145414" y="1453896"/>
                  </a:lnTo>
                  <a:lnTo>
                    <a:pt x="99470" y="1446478"/>
                  </a:lnTo>
                  <a:lnTo>
                    <a:pt x="59554" y="1425825"/>
                  </a:lnTo>
                  <a:lnTo>
                    <a:pt x="28070" y="1394341"/>
                  </a:lnTo>
                  <a:lnTo>
                    <a:pt x="7417" y="1354425"/>
                  </a:lnTo>
                  <a:lnTo>
                    <a:pt x="0" y="1308481"/>
                  </a:lnTo>
                  <a:lnTo>
                    <a:pt x="0" y="145415"/>
                  </a:lnTo>
                  <a:close/>
                </a:path>
              </a:pathLst>
            </a:custGeom>
            <a:ln w="253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164073" y="787146"/>
              <a:ext cx="2291080" cy="1454150"/>
            </a:xfrm>
            <a:custGeom>
              <a:avLst/>
              <a:gdLst/>
              <a:ahLst/>
              <a:cxnLst/>
              <a:rect l="l" t="t" r="r" b="b"/>
              <a:pathLst>
                <a:path w="2291079" h="1454150">
                  <a:moveTo>
                    <a:pt x="2145156" y="0"/>
                  </a:moveTo>
                  <a:lnTo>
                    <a:pt x="145414" y="0"/>
                  </a:lnTo>
                  <a:lnTo>
                    <a:pt x="99470" y="7417"/>
                  </a:lnTo>
                  <a:lnTo>
                    <a:pt x="59554" y="28070"/>
                  </a:lnTo>
                  <a:lnTo>
                    <a:pt x="28070" y="59554"/>
                  </a:lnTo>
                  <a:lnTo>
                    <a:pt x="7417" y="99470"/>
                  </a:lnTo>
                  <a:lnTo>
                    <a:pt x="0" y="145414"/>
                  </a:lnTo>
                  <a:lnTo>
                    <a:pt x="0" y="1308480"/>
                  </a:lnTo>
                  <a:lnTo>
                    <a:pt x="7417" y="1354425"/>
                  </a:lnTo>
                  <a:lnTo>
                    <a:pt x="28070" y="1394341"/>
                  </a:lnTo>
                  <a:lnTo>
                    <a:pt x="59554" y="1425825"/>
                  </a:lnTo>
                  <a:lnTo>
                    <a:pt x="99470" y="1446478"/>
                  </a:lnTo>
                  <a:lnTo>
                    <a:pt x="145414" y="1453895"/>
                  </a:lnTo>
                  <a:lnTo>
                    <a:pt x="2145156" y="1453895"/>
                  </a:lnTo>
                  <a:lnTo>
                    <a:pt x="2191101" y="1446478"/>
                  </a:lnTo>
                  <a:lnTo>
                    <a:pt x="2231017" y="1425825"/>
                  </a:lnTo>
                  <a:lnTo>
                    <a:pt x="2262501" y="1394341"/>
                  </a:lnTo>
                  <a:lnTo>
                    <a:pt x="2283154" y="1354425"/>
                  </a:lnTo>
                  <a:lnTo>
                    <a:pt x="2290572" y="1308480"/>
                  </a:lnTo>
                  <a:lnTo>
                    <a:pt x="2290572" y="145414"/>
                  </a:lnTo>
                  <a:lnTo>
                    <a:pt x="2283154" y="99470"/>
                  </a:lnTo>
                  <a:lnTo>
                    <a:pt x="2262501" y="59554"/>
                  </a:lnTo>
                  <a:lnTo>
                    <a:pt x="2231017" y="28070"/>
                  </a:lnTo>
                  <a:lnTo>
                    <a:pt x="2191101" y="7417"/>
                  </a:lnTo>
                  <a:lnTo>
                    <a:pt x="2145156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164073" y="787146"/>
              <a:ext cx="2291080" cy="1454150"/>
            </a:xfrm>
            <a:custGeom>
              <a:avLst/>
              <a:gdLst/>
              <a:ahLst/>
              <a:cxnLst/>
              <a:rect l="l" t="t" r="r" b="b"/>
              <a:pathLst>
                <a:path w="2291079" h="1454150">
                  <a:moveTo>
                    <a:pt x="0" y="145414"/>
                  </a:moveTo>
                  <a:lnTo>
                    <a:pt x="7417" y="99470"/>
                  </a:lnTo>
                  <a:lnTo>
                    <a:pt x="28070" y="59554"/>
                  </a:lnTo>
                  <a:lnTo>
                    <a:pt x="59554" y="28070"/>
                  </a:lnTo>
                  <a:lnTo>
                    <a:pt x="99470" y="7417"/>
                  </a:lnTo>
                  <a:lnTo>
                    <a:pt x="145414" y="0"/>
                  </a:lnTo>
                  <a:lnTo>
                    <a:pt x="2145156" y="0"/>
                  </a:lnTo>
                  <a:lnTo>
                    <a:pt x="2191101" y="7417"/>
                  </a:lnTo>
                  <a:lnTo>
                    <a:pt x="2231017" y="28070"/>
                  </a:lnTo>
                  <a:lnTo>
                    <a:pt x="2262501" y="59554"/>
                  </a:lnTo>
                  <a:lnTo>
                    <a:pt x="2283154" y="99470"/>
                  </a:lnTo>
                  <a:lnTo>
                    <a:pt x="2290572" y="145414"/>
                  </a:lnTo>
                  <a:lnTo>
                    <a:pt x="2290572" y="1308480"/>
                  </a:lnTo>
                  <a:lnTo>
                    <a:pt x="2283154" y="1354425"/>
                  </a:lnTo>
                  <a:lnTo>
                    <a:pt x="2262501" y="1394341"/>
                  </a:lnTo>
                  <a:lnTo>
                    <a:pt x="2231017" y="1425825"/>
                  </a:lnTo>
                  <a:lnTo>
                    <a:pt x="2191101" y="1446478"/>
                  </a:lnTo>
                  <a:lnTo>
                    <a:pt x="2145156" y="1453895"/>
                  </a:lnTo>
                  <a:lnTo>
                    <a:pt x="145414" y="1453895"/>
                  </a:lnTo>
                  <a:lnTo>
                    <a:pt x="99470" y="1446478"/>
                  </a:lnTo>
                  <a:lnTo>
                    <a:pt x="59554" y="1425825"/>
                  </a:lnTo>
                  <a:lnTo>
                    <a:pt x="28070" y="1394341"/>
                  </a:lnTo>
                  <a:lnTo>
                    <a:pt x="7417" y="1354425"/>
                  </a:lnTo>
                  <a:lnTo>
                    <a:pt x="0" y="1308480"/>
                  </a:lnTo>
                  <a:lnTo>
                    <a:pt x="0" y="145414"/>
                  </a:lnTo>
                  <a:close/>
                </a:path>
              </a:pathLst>
            </a:custGeom>
            <a:ln w="25400">
              <a:solidFill>
                <a:srgbClr val="8063A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5433440" y="1162050"/>
            <a:ext cx="1750695" cy="64008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 indent="63500">
              <a:lnSpc>
                <a:spcPts val="2320"/>
              </a:lnSpc>
              <a:spcBef>
                <a:spcPts val="340"/>
              </a:spcBef>
            </a:pPr>
            <a:r>
              <a:rPr sz="2100" spc="-10" dirty="0"/>
              <a:t>PENGGUNAAN </a:t>
            </a:r>
            <a:r>
              <a:rPr sz="2100" dirty="0"/>
              <a:t>TUNJUK</a:t>
            </a:r>
            <a:r>
              <a:rPr sz="2100" spc="-35" dirty="0"/>
              <a:t> </a:t>
            </a:r>
            <a:r>
              <a:rPr sz="2100" spc="-10" dirty="0"/>
              <a:t>SILANG</a:t>
            </a:r>
            <a:endParaRPr sz="2100"/>
          </a:p>
        </p:txBody>
      </p:sp>
      <p:grpSp>
        <p:nvGrpSpPr>
          <p:cNvPr id="9" name="object 9"/>
          <p:cNvGrpSpPr/>
          <p:nvPr/>
        </p:nvGrpSpPr>
        <p:grpSpPr>
          <a:xfrm>
            <a:off x="2083561" y="3665473"/>
            <a:ext cx="2570480" cy="1722120"/>
            <a:chOff x="2083561" y="3665473"/>
            <a:chExt cx="2570480" cy="1722120"/>
          </a:xfrm>
        </p:grpSpPr>
        <p:sp>
          <p:nvSpPr>
            <p:cNvPr id="10" name="object 10"/>
            <p:cNvSpPr/>
            <p:nvPr/>
          </p:nvSpPr>
          <p:spPr>
            <a:xfrm>
              <a:off x="2096261" y="3678173"/>
              <a:ext cx="2291080" cy="1454150"/>
            </a:xfrm>
            <a:custGeom>
              <a:avLst/>
              <a:gdLst/>
              <a:ahLst/>
              <a:cxnLst/>
              <a:rect l="l" t="t" r="r" b="b"/>
              <a:pathLst>
                <a:path w="2291079" h="1454150">
                  <a:moveTo>
                    <a:pt x="2145157" y="0"/>
                  </a:moveTo>
                  <a:lnTo>
                    <a:pt x="145414" y="0"/>
                  </a:lnTo>
                  <a:lnTo>
                    <a:pt x="99470" y="7417"/>
                  </a:lnTo>
                  <a:lnTo>
                    <a:pt x="59554" y="28070"/>
                  </a:lnTo>
                  <a:lnTo>
                    <a:pt x="28070" y="59554"/>
                  </a:lnTo>
                  <a:lnTo>
                    <a:pt x="7417" y="99470"/>
                  </a:lnTo>
                  <a:lnTo>
                    <a:pt x="0" y="145414"/>
                  </a:lnTo>
                  <a:lnTo>
                    <a:pt x="0" y="1308481"/>
                  </a:lnTo>
                  <a:lnTo>
                    <a:pt x="7417" y="1354425"/>
                  </a:lnTo>
                  <a:lnTo>
                    <a:pt x="28070" y="1394341"/>
                  </a:lnTo>
                  <a:lnTo>
                    <a:pt x="59554" y="1425825"/>
                  </a:lnTo>
                  <a:lnTo>
                    <a:pt x="99470" y="1446478"/>
                  </a:lnTo>
                  <a:lnTo>
                    <a:pt x="145414" y="1453895"/>
                  </a:lnTo>
                  <a:lnTo>
                    <a:pt x="2145157" y="1453895"/>
                  </a:lnTo>
                  <a:lnTo>
                    <a:pt x="2191101" y="1446478"/>
                  </a:lnTo>
                  <a:lnTo>
                    <a:pt x="2231017" y="1425825"/>
                  </a:lnTo>
                  <a:lnTo>
                    <a:pt x="2262501" y="1394341"/>
                  </a:lnTo>
                  <a:lnTo>
                    <a:pt x="2283154" y="1354425"/>
                  </a:lnTo>
                  <a:lnTo>
                    <a:pt x="2290572" y="1308481"/>
                  </a:lnTo>
                  <a:lnTo>
                    <a:pt x="2290572" y="145414"/>
                  </a:lnTo>
                  <a:lnTo>
                    <a:pt x="2283154" y="99470"/>
                  </a:lnTo>
                  <a:lnTo>
                    <a:pt x="2262501" y="59554"/>
                  </a:lnTo>
                  <a:lnTo>
                    <a:pt x="2231017" y="28070"/>
                  </a:lnTo>
                  <a:lnTo>
                    <a:pt x="2191101" y="7417"/>
                  </a:lnTo>
                  <a:lnTo>
                    <a:pt x="2145157" y="0"/>
                  </a:lnTo>
                  <a:close/>
                </a:path>
              </a:pathLst>
            </a:custGeom>
            <a:solidFill>
              <a:srgbClr val="F795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096261" y="3678173"/>
              <a:ext cx="2291080" cy="1454150"/>
            </a:xfrm>
            <a:custGeom>
              <a:avLst/>
              <a:gdLst/>
              <a:ahLst/>
              <a:cxnLst/>
              <a:rect l="l" t="t" r="r" b="b"/>
              <a:pathLst>
                <a:path w="2291079" h="1454150">
                  <a:moveTo>
                    <a:pt x="0" y="145414"/>
                  </a:moveTo>
                  <a:lnTo>
                    <a:pt x="7417" y="99470"/>
                  </a:lnTo>
                  <a:lnTo>
                    <a:pt x="28070" y="59554"/>
                  </a:lnTo>
                  <a:lnTo>
                    <a:pt x="59554" y="28070"/>
                  </a:lnTo>
                  <a:lnTo>
                    <a:pt x="99470" y="7417"/>
                  </a:lnTo>
                  <a:lnTo>
                    <a:pt x="145414" y="0"/>
                  </a:lnTo>
                  <a:lnTo>
                    <a:pt x="2145157" y="0"/>
                  </a:lnTo>
                  <a:lnTo>
                    <a:pt x="2191101" y="7417"/>
                  </a:lnTo>
                  <a:lnTo>
                    <a:pt x="2231017" y="28070"/>
                  </a:lnTo>
                  <a:lnTo>
                    <a:pt x="2262501" y="59554"/>
                  </a:lnTo>
                  <a:lnTo>
                    <a:pt x="2283154" y="99470"/>
                  </a:lnTo>
                  <a:lnTo>
                    <a:pt x="2290572" y="145414"/>
                  </a:lnTo>
                  <a:lnTo>
                    <a:pt x="2290572" y="1308481"/>
                  </a:lnTo>
                  <a:lnTo>
                    <a:pt x="2283154" y="1354425"/>
                  </a:lnTo>
                  <a:lnTo>
                    <a:pt x="2262501" y="1394341"/>
                  </a:lnTo>
                  <a:lnTo>
                    <a:pt x="2231017" y="1425825"/>
                  </a:lnTo>
                  <a:lnTo>
                    <a:pt x="2191101" y="1446478"/>
                  </a:lnTo>
                  <a:lnTo>
                    <a:pt x="2145157" y="1453895"/>
                  </a:lnTo>
                  <a:lnTo>
                    <a:pt x="145414" y="1453895"/>
                  </a:lnTo>
                  <a:lnTo>
                    <a:pt x="99470" y="1446478"/>
                  </a:lnTo>
                  <a:lnTo>
                    <a:pt x="59554" y="1425825"/>
                  </a:lnTo>
                  <a:lnTo>
                    <a:pt x="28070" y="1394341"/>
                  </a:lnTo>
                  <a:lnTo>
                    <a:pt x="7417" y="1354425"/>
                  </a:lnTo>
                  <a:lnTo>
                    <a:pt x="0" y="1308481"/>
                  </a:lnTo>
                  <a:lnTo>
                    <a:pt x="0" y="145414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350769" y="3918965"/>
              <a:ext cx="2291080" cy="1455420"/>
            </a:xfrm>
            <a:custGeom>
              <a:avLst/>
              <a:gdLst/>
              <a:ahLst/>
              <a:cxnLst/>
              <a:rect l="l" t="t" r="r" b="b"/>
              <a:pathLst>
                <a:path w="2291079" h="1455420">
                  <a:moveTo>
                    <a:pt x="2145030" y="0"/>
                  </a:moveTo>
                  <a:lnTo>
                    <a:pt x="145542" y="0"/>
                  </a:lnTo>
                  <a:lnTo>
                    <a:pt x="99535" y="7418"/>
                  </a:lnTo>
                  <a:lnTo>
                    <a:pt x="59582" y="28078"/>
                  </a:lnTo>
                  <a:lnTo>
                    <a:pt x="28078" y="59582"/>
                  </a:lnTo>
                  <a:lnTo>
                    <a:pt x="7418" y="99535"/>
                  </a:lnTo>
                  <a:lnTo>
                    <a:pt x="0" y="145541"/>
                  </a:lnTo>
                  <a:lnTo>
                    <a:pt x="0" y="1309877"/>
                  </a:lnTo>
                  <a:lnTo>
                    <a:pt x="7418" y="1355884"/>
                  </a:lnTo>
                  <a:lnTo>
                    <a:pt x="28078" y="1395837"/>
                  </a:lnTo>
                  <a:lnTo>
                    <a:pt x="59582" y="1427341"/>
                  </a:lnTo>
                  <a:lnTo>
                    <a:pt x="99535" y="1448001"/>
                  </a:lnTo>
                  <a:lnTo>
                    <a:pt x="145542" y="1455419"/>
                  </a:lnTo>
                  <a:lnTo>
                    <a:pt x="2145030" y="1455419"/>
                  </a:lnTo>
                  <a:lnTo>
                    <a:pt x="2191036" y="1448001"/>
                  </a:lnTo>
                  <a:lnTo>
                    <a:pt x="2230989" y="1427341"/>
                  </a:lnTo>
                  <a:lnTo>
                    <a:pt x="2262493" y="1395837"/>
                  </a:lnTo>
                  <a:lnTo>
                    <a:pt x="2283153" y="1355884"/>
                  </a:lnTo>
                  <a:lnTo>
                    <a:pt x="2290572" y="1309877"/>
                  </a:lnTo>
                  <a:lnTo>
                    <a:pt x="2290572" y="145541"/>
                  </a:lnTo>
                  <a:lnTo>
                    <a:pt x="2283153" y="99535"/>
                  </a:lnTo>
                  <a:lnTo>
                    <a:pt x="2262493" y="59582"/>
                  </a:lnTo>
                  <a:lnTo>
                    <a:pt x="2230989" y="28078"/>
                  </a:lnTo>
                  <a:lnTo>
                    <a:pt x="2191036" y="7418"/>
                  </a:lnTo>
                  <a:lnTo>
                    <a:pt x="2145030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350769" y="3918965"/>
              <a:ext cx="2291080" cy="1455420"/>
            </a:xfrm>
            <a:custGeom>
              <a:avLst/>
              <a:gdLst/>
              <a:ahLst/>
              <a:cxnLst/>
              <a:rect l="l" t="t" r="r" b="b"/>
              <a:pathLst>
                <a:path w="2291079" h="1455420">
                  <a:moveTo>
                    <a:pt x="0" y="145541"/>
                  </a:moveTo>
                  <a:lnTo>
                    <a:pt x="7418" y="99535"/>
                  </a:lnTo>
                  <a:lnTo>
                    <a:pt x="28078" y="59582"/>
                  </a:lnTo>
                  <a:lnTo>
                    <a:pt x="59582" y="28078"/>
                  </a:lnTo>
                  <a:lnTo>
                    <a:pt x="99535" y="7418"/>
                  </a:lnTo>
                  <a:lnTo>
                    <a:pt x="145542" y="0"/>
                  </a:lnTo>
                  <a:lnTo>
                    <a:pt x="2145030" y="0"/>
                  </a:lnTo>
                  <a:lnTo>
                    <a:pt x="2191036" y="7418"/>
                  </a:lnTo>
                  <a:lnTo>
                    <a:pt x="2230989" y="28078"/>
                  </a:lnTo>
                  <a:lnTo>
                    <a:pt x="2262493" y="59582"/>
                  </a:lnTo>
                  <a:lnTo>
                    <a:pt x="2283153" y="99535"/>
                  </a:lnTo>
                  <a:lnTo>
                    <a:pt x="2290572" y="145541"/>
                  </a:lnTo>
                  <a:lnTo>
                    <a:pt x="2290572" y="1309877"/>
                  </a:lnTo>
                  <a:lnTo>
                    <a:pt x="2283153" y="1355884"/>
                  </a:lnTo>
                  <a:lnTo>
                    <a:pt x="2262493" y="1395837"/>
                  </a:lnTo>
                  <a:lnTo>
                    <a:pt x="2230989" y="1427341"/>
                  </a:lnTo>
                  <a:lnTo>
                    <a:pt x="2191036" y="1448001"/>
                  </a:lnTo>
                  <a:lnTo>
                    <a:pt x="2145030" y="1455419"/>
                  </a:lnTo>
                  <a:lnTo>
                    <a:pt x="145542" y="1455419"/>
                  </a:lnTo>
                  <a:lnTo>
                    <a:pt x="99535" y="1448001"/>
                  </a:lnTo>
                  <a:lnTo>
                    <a:pt x="59582" y="1427341"/>
                  </a:lnTo>
                  <a:lnTo>
                    <a:pt x="28078" y="1395837"/>
                  </a:lnTo>
                  <a:lnTo>
                    <a:pt x="7418" y="1355884"/>
                  </a:lnTo>
                  <a:lnTo>
                    <a:pt x="0" y="1309877"/>
                  </a:lnTo>
                  <a:lnTo>
                    <a:pt x="0" y="145541"/>
                  </a:lnTo>
                  <a:close/>
                </a:path>
              </a:pathLst>
            </a:custGeom>
            <a:ln w="25400">
              <a:solidFill>
                <a:srgbClr val="F795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2575941" y="4149090"/>
            <a:ext cx="1838960" cy="932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420"/>
              </a:lnSpc>
              <a:spcBef>
                <a:spcPts val="100"/>
              </a:spcBef>
            </a:pPr>
            <a:r>
              <a:rPr sz="2100" dirty="0">
                <a:latin typeface="Calibri"/>
                <a:cs typeface="Calibri"/>
              </a:rPr>
              <a:t>JIKA</a:t>
            </a:r>
            <a:r>
              <a:rPr sz="2100" spc="-10" dirty="0">
                <a:latin typeface="Calibri"/>
                <a:cs typeface="Calibri"/>
              </a:rPr>
              <a:t> </a:t>
            </a:r>
            <a:r>
              <a:rPr sz="2100" dirty="0">
                <a:latin typeface="Calibri"/>
                <a:cs typeface="Calibri"/>
              </a:rPr>
              <a:t>1 </a:t>
            </a:r>
            <a:r>
              <a:rPr sz="2100" spc="-20" dirty="0">
                <a:latin typeface="Calibri"/>
                <a:cs typeface="Calibri"/>
              </a:rPr>
              <a:t>SURAT</a:t>
            </a:r>
            <a:endParaRPr sz="2100">
              <a:latin typeface="Calibri"/>
              <a:cs typeface="Calibri"/>
            </a:endParaRPr>
          </a:p>
          <a:p>
            <a:pPr algn="ctr">
              <a:lnSpc>
                <a:spcPts val="2310"/>
              </a:lnSpc>
            </a:pPr>
            <a:r>
              <a:rPr sz="2100" spc="-25" dirty="0">
                <a:latin typeface="Calibri"/>
                <a:cs typeface="Calibri"/>
              </a:rPr>
              <a:t>PUNYA</a:t>
            </a:r>
            <a:r>
              <a:rPr sz="2100" spc="-80" dirty="0">
                <a:latin typeface="Calibri"/>
                <a:cs typeface="Calibri"/>
              </a:rPr>
              <a:t> </a:t>
            </a:r>
            <a:r>
              <a:rPr sz="2100" spc="-50" dirty="0">
                <a:latin typeface="Calibri"/>
                <a:cs typeface="Calibri"/>
              </a:rPr>
              <a:t>2</a:t>
            </a:r>
            <a:endParaRPr sz="2100">
              <a:latin typeface="Calibri"/>
              <a:cs typeface="Calibri"/>
            </a:endParaRPr>
          </a:p>
          <a:p>
            <a:pPr algn="ctr">
              <a:lnSpc>
                <a:spcPts val="2410"/>
              </a:lnSpc>
            </a:pPr>
            <a:r>
              <a:rPr sz="2100" spc="-10" dirty="0">
                <a:latin typeface="Calibri"/>
                <a:cs typeface="Calibri"/>
              </a:rPr>
              <a:t>MASALAH/LEBIH</a:t>
            </a:r>
            <a:endParaRPr sz="21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4883150" y="3665473"/>
            <a:ext cx="2570480" cy="1722120"/>
            <a:chOff x="4883150" y="3665473"/>
            <a:chExt cx="2570480" cy="1722120"/>
          </a:xfrm>
        </p:grpSpPr>
        <p:sp>
          <p:nvSpPr>
            <p:cNvPr id="16" name="object 16"/>
            <p:cNvSpPr/>
            <p:nvPr/>
          </p:nvSpPr>
          <p:spPr>
            <a:xfrm>
              <a:off x="4895850" y="3678173"/>
              <a:ext cx="2291080" cy="1454150"/>
            </a:xfrm>
            <a:custGeom>
              <a:avLst/>
              <a:gdLst/>
              <a:ahLst/>
              <a:cxnLst/>
              <a:rect l="l" t="t" r="r" b="b"/>
              <a:pathLst>
                <a:path w="2291079" h="1454150">
                  <a:moveTo>
                    <a:pt x="2145156" y="0"/>
                  </a:moveTo>
                  <a:lnTo>
                    <a:pt x="145414" y="0"/>
                  </a:lnTo>
                  <a:lnTo>
                    <a:pt x="99470" y="7417"/>
                  </a:lnTo>
                  <a:lnTo>
                    <a:pt x="59554" y="28070"/>
                  </a:lnTo>
                  <a:lnTo>
                    <a:pt x="28070" y="59554"/>
                  </a:lnTo>
                  <a:lnTo>
                    <a:pt x="7417" y="99470"/>
                  </a:lnTo>
                  <a:lnTo>
                    <a:pt x="0" y="145414"/>
                  </a:lnTo>
                  <a:lnTo>
                    <a:pt x="0" y="1308481"/>
                  </a:lnTo>
                  <a:lnTo>
                    <a:pt x="7417" y="1354425"/>
                  </a:lnTo>
                  <a:lnTo>
                    <a:pt x="28070" y="1394341"/>
                  </a:lnTo>
                  <a:lnTo>
                    <a:pt x="59554" y="1425825"/>
                  </a:lnTo>
                  <a:lnTo>
                    <a:pt x="99470" y="1446478"/>
                  </a:lnTo>
                  <a:lnTo>
                    <a:pt x="145414" y="1453895"/>
                  </a:lnTo>
                  <a:lnTo>
                    <a:pt x="2145156" y="1453895"/>
                  </a:lnTo>
                  <a:lnTo>
                    <a:pt x="2191101" y="1446478"/>
                  </a:lnTo>
                  <a:lnTo>
                    <a:pt x="2231017" y="1425825"/>
                  </a:lnTo>
                  <a:lnTo>
                    <a:pt x="2262501" y="1394341"/>
                  </a:lnTo>
                  <a:lnTo>
                    <a:pt x="2283154" y="1354425"/>
                  </a:lnTo>
                  <a:lnTo>
                    <a:pt x="2290572" y="1308481"/>
                  </a:lnTo>
                  <a:lnTo>
                    <a:pt x="2290572" y="145414"/>
                  </a:lnTo>
                  <a:lnTo>
                    <a:pt x="2283154" y="99470"/>
                  </a:lnTo>
                  <a:lnTo>
                    <a:pt x="2262501" y="59554"/>
                  </a:lnTo>
                  <a:lnTo>
                    <a:pt x="2231017" y="28070"/>
                  </a:lnTo>
                  <a:lnTo>
                    <a:pt x="2191101" y="7417"/>
                  </a:lnTo>
                  <a:lnTo>
                    <a:pt x="2145156" y="0"/>
                  </a:lnTo>
                  <a:close/>
                </a:path>
              </a:pathLst>
            </a:custGeom>
            <a:solidFill>
              <a:srgbClr val="F795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895850" y="3678173"/>
              <a:ext cx="2291080" cy="1454150"/>
            </a:xfrm>
            <a:custGeom>
              <a:avLst/>
              <a:gdLst/>
              <a:ahLst/>
              <a:cxnLst/>
              <a:rect l="l" t="t" r="r" b="b"/>
              <a:pathLst>
                <a:path w="2291079" h="1454150">
                  <a:moveTo>
                    <a:pt x="0" y="145414"/>
                  </a:moveTo>
                  <a:lnTo>
                    <a:pt x="7417" y="99470"/>
                  </a:lnTo>
                  <a:lnTo>
                    <a:pt x="28070" y="59554"/>
                  </a:lnTo>
                  <a:lnTo>
                    <a:pt x="59554" y="28070"/>
                  </a:lnTo>
                  <a:lnTo>
                    <a:pt x="99470" y="7417"/>
                  </a:lnTo>
                  <a:lnTo>
                    <a:pt x="145414" y="0"/>
                  </a:lnTo>
                  <a:lnTo>
                    <a:pt x="2145156" y="0"/>
                  </a:lnTo>
                  <a:lnTo>
                    <a:pt x="2191101" y="7417"/>
                  </a:lnTo>
                  <a:lnTo>
                    <a:pt x="2231017" y="28070"/>
                  </a:lnTo>
                  <a:lnTo>
                    <a:pt x="2262501" y="59554"/>
                  </a:lnTo>
                  <a:lnTo>
                    <a:pt x="2283154" y="99470"/>
                  </a:lnTo>
                  <a:lnTo>
                    <a:pt x="2290572" y="145414"/>
                  </a:lnTo>
                  <a:lnTo>
                    <a:pt x="2290572" y="1308481"/>
                  </a:lnTo>
                  <a:lnTo>
                    <a:pt x="2283154" y="1354425"/>
                  </a:lnTo>
                  <a:lnTo>
                    <a:pt x="2262501" y="1394341"/>
                  </a:lnTo>
                  <a:lnTo>
                    <a:pt x="2231017" y="1425825"/>
                  </a:lnTo>
                  <a:lnTo>
                    <a:pt x="2191101" y="1446478"/>
                  </a:lnTo>
                  <a:lnTo>
                    <a:pt x="2145156" y="1453895"/>
                  </a:lnTo>
                  <a:lnTo>
                    <a:pt x="145414" y="1453895"/>
                  </a:lnTo>
                  <a:lnTo>
                    <a:pt x="99470" y="1446478"/>
                  </a:lnTo>
                  <a:lnTo>
                    <a:pt x="59554" y="1425825"/>
                  </a:lnTo>
                  <a:lnTo>
                    <a:pt x="28070" y="1394341"/>
                  </a:lnTo>
                  <a:lnTo>
                    <a:pt x="7417" y="1354425"/>
                  </a:lnTo>
                  <a:lnTo>
                    <a:pt x="0" y="1308481"/>
                  </a:lnTo>
                  <a:lnTo>
                    <a:pt x="0" y="145414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150358" y="3918965"/>
              <a:ext cx="2291080" cy="1455420"/>
            </a:xfrm>
            <a:custGeom>
              <a:avLst/>
              <a:gdLst/>
              <a:ahLst/>
              <a:cxnLst/>
              <a:rect l="l" t="t" r="r" b="b"/>
              <a:pathLst>
                <a:path w="2291079" h="1455420">
                  <a:moveTo>
                    <a:pt x="2145030" y="0"/>
                  </a:moveTo>
                  <a:lnTo>
                    <a:pt x="145541" y="0"/>
                  </a:lnTo>
                  <a:lnTo>
                    <a:pt x="99535" y="7418"/>
                  </a:lnTo>
                  <a:lnTo>
                    <a:pt x="59582" y="28078"/>
                  </a:lnTo>
                  <a:lnTo>
                    <a:pt x="28078" y="59582"/>
                  </a:lnTo>
                  <a:lnTo>
                    <a:pt x="7418" y="99535"/>
                  </a:lnTo>
                  <a:lnTo>
                    <a:pt x="0" y="145541"/>
                  </a:lnTo>
                  <a:lnTo>
                    <a:pt x="0" y="1309877"/>
                  </a:lnTo>
                  <a:lnTo>
                    <a:pt x="7418" y="1355884"/>
                  </a:lnTo>
                  <a:lnTo>
                    <a:pt x="28078" y="1395837"/>
                  </a:lnTo>
                  <a:lnTo>
                    <a:pt x="59582" y="1427341"/>
                  </a:lnTo>
                  <a:lnTo>
                    <a:pt x="99535" y="1448001"/>
                  </a:lnTo>
                  <a:lnTo>
                    <a:pt x="145541" y="1455419"/>
                  </a:lnTo>
                  <a:lnTo>
                    <a:pt x="2145030" y="1455419"/>
                  </a:lnTo>
                  <a:lnTo>
                    <a:pt x="2191036" y="1448001"/>
                  </a:lnTo>
                  <a:lnTo>
                    <a:pt x="2230989" y="1427341"/>
                  </a:lnTo>
                  <a:lnTo>
                    <a:pt x="2262493" y="1395837"/>
                  </a:lnTo>
                  <a:lnTo>
                    <a:pt x="2283153" y="1355884"/>
                  </a:lnTo>
                  <a:lnTo>
                    <a:pt x="2290571" y="1309877"/>
                  </a:lnTo>
                  <a:lnTo>
                    <a:pt x="2290571" y="145541"/>
                  </a:lnTo>
                  <a:lnTo>
                    <a:pt x="2283153" y="99535"/>
                  </a:lnTo>
                  <a:lnTo>
                    <a:pt x="2262493" y="59582"/>
                  </a:lnTo>
                  <a:lnTo>
                    <a:pt x="2230989" y="28078"/>
                  </a:lnTo>
                  <a:lnTo>
                    <a:pt x="2191036" y="7418"/>
                  </a:lnTo>
                  <a:lnTo>
                    <a:pt x="2145030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150358" y="3918965"/>
              <a:ext cx="2291080" cy="1455420"/>
            </a:xfrm>
            <a:custGeom>
              <a:avLst/>
              <a:gdLst/>
              <a:ahLst/>
              <a:cxnLst/>
              <a:rect l="l" t="t" r="r" b="b"/>
              <a:pathLst>
                <a:path w="2291079" h="1455420">
                  <a:moveTo>
                    <a:pt x="0" y="145541"/>
                  </a:moveTo>
                  <a:lnTo>
                    <a:pt x="7418" y="99535"/>
                  </a:lnTo>
                  <a:lnTo>
                    <a:pt x="28078" y="59582"/>
                  </a:lnTo>
                  <a:lnTo>
                    <a:pt x="59582" y="28078"/>
                  </a:lnTo>
                  <a:lnTo>
                    <a:pt x="99535" y="7418"/>
                  </a:lnTo>
                  <a:lnTo>
                    <a:pt x="145541" y="0"/>
                  </a:lnTo>
                  <a:lnTo>
                    <a:pt x="2145030" y="0"/>
                  </a:lnTo>
                  <a:lnTo>
                    <a:pt x="2191036" y="7418"/>
                  </a:lnTo>
                  <a:lnTo>
                    <a:pt x="2230989" y="28078"/>
                  </a:lnTo>
                  <a:lnTo>
                    <a:pt x="2262493" y="59582"/>
                  </a:lnTo>
                  <a:lnTo>
                    <a:pt x="2283153" y="99535"/>
                  </a:lnTo>
                  <a:lnTo>
                    <a:pt x="2290571" y="145541"/>
                  </a:lnTo>
                  <a:lnTo>
                    <a:pt x="2290571" y="1309877"/>
                  </a:lnTo>
                  <a:lnTo>
                    <a:pt x="2283153" y="1355884"/>
                  </a:lnTo>
                  <a:lnTo>
                    <a:pt x="2262493" y="1395837"/>
                  </a:lnTo>
                  <a:lnTo>
                    <a:pt x="2230989" y="1427341"/>
                  </a:lnTo>
                  <a:lnTo>
                    <a:pt x="2191036" y="1448001"/>
                  </a:lnTo>
                  <a:lnTo>
                    <a:pt x="2145030" y="1455419"/>
                  </a:lnTo>
                  <a:lnTo>
                    <a:pt x="145541" y="1455419"/>
                  </a:lnTo>
                  <a:lnTo>
                    <a:pt x="99535" y="1448001"/>
                  </a:lnTo>
                  <a:lnTo>
                    <a:pt x="59582" y="1427341"/>
                  </a:lnTo>
                  <a:lnTo>
                    <a:pt x="28078" y="1395837"/>
                  </a:lnTo>
                  <a:lnTo>
                    <a:pt x="7418" y="1355884"/>
                  </a:lnTo>
                  <a:lnTo>
                    <a:pt x="0" y="1309877"/>
                  </a:lnTo>
                  <a:lnTo>
                    <a:pt x="0" y="145541"/>
                  </a:lnTo>
                  <a:close/>
                </a:path>
              </a:pathLst>
            </a:custGeom>
            <a:ln w="25400">
              <a:solidFill>
                <a:srgbClr val="F795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5621273" y="4441647"/>
            <a:ext cx="1348105" cy="346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-55" dirty="0">
                <a:latin typeface="Calibri"/>
                <a:cs typeface="Calibri"/>
              </a:rPr>
              <a:t>SIFAT</a:t>
            </a:r>
            <a:r>
              <a:rPr sz="2100" spc="-30" dirty="0">
                <a:latin typeface="Calibri"/>
                <a:cs typeface="Calibri"/>
              </a:rPr>
              <a:t> </a:t>
            </a:r>
            <a:r>
              <a:rPr sz="2100" spc="-25" dirty="0">
                <a:latin typeface="Calibri"/>
                <a:cs typeface="Calibri"/>
              </a:rPr>
              <a:t>SURAT</a:t>
            </a:r>
            <a:endParaRPr sz="2100">
              <a:latin typeface="Calibri"/>
              <a:cs typeface="Calibr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7682738" y="3665473"/>
            <a:ext cx="2570480" cy="1722120"/>
            <a:chOff x="7682738" y="3665473"/>
            <a:chExt cx="2570480" cy="1722120"/>
          </a:xfrm>
        </p:grpSpPr>
        <p:sp>
          <p:nvSpPr>
            <p:cNvPr id="22" name="object 22"/>
            <p:cNvSpPr/>
            <p:nvPr/>
          </p:nvSpPr>
          <p:spPr>
            <a:xfrm>
              <a:off x="7695438" y="3678173"/>
              <a:ext cx="2291080" cy="1454150"/>
            </a:xfrm>
            <a:custGeom>
              <a:avLst/>
              <a:gdLst/>
              <a:ahLst/>
              <a:cxnLst/>
              <a:rect l="l" t="t" r="r" b="b"/>
              <a:pathLst>
                <a:path w="2291079" h="1454150">
                  <a:moveTo>
                    <a:pt x="2145156" y="0"/>
                  </a:moveTo>
                  <a:lnTo>
                    <a:pt x="145414" y="0"/>
                  </a:lnTo>
                  <a:lnTo>
                    <a:pt x="99470" y="7417"/>
                  </a:lnTo>
                  <a:lnTo>
                    <a:pt x="59554" y="28070"/>
                  </a:lnTo>
                  <a:lnTo>
                    <a:pt x="28070" y="59554"/>
                  </a:lnTo>
                  <a:lnTo>
                    <a:pt x="7417" y="99470"/>
                  </a:lnTo>
                  <a:lnTo>
                    <a:pt x="0" y="145414"/>
                  </a:lnTo>
                  <a:lnTo>
                    <a:pt x="0" y="1308481"/>
                  </a:lnTo>
                  <a:lnTo>
                    <a:pt x="7417" y="1354425"/>
                  </a:lnTo>
                  <a:lnTo>
                    <a:pt x="28070" y="1394341"/>
                  </a:lnTo>
                  <a:lnTo>
                    <a:pt x="59554" y="1425825"/>
                  </a:lnTo>
                  <a:lnTo>
                    <a:pt x="99470" y="1446478"/>
                  </a:lnTo>
                  <a:lnTo>
                    <a:pt x="145414" y="1453895"/>
                  </a:lnTo>
                  <a:lnTo>
                    <a:pt x="2145156" y="1453895"/>
                  </a:lnTo>
                  <a:lnTo>
                    <a:pt x="2191101" y="1446478"/>
                  </a:lnTo>
                  <a:lnTo>
                    <a:pt x="2231017" y="1425825"/>
                  </a:lnTo>
                  <a:lnTo>
                    <a:pt x="2262501" y="1394341"/>
                  </a:lnTo>
                  <a:lnTo>
                    <a:pt x="2283154" y="1354425"/>
                  </a:lnTo>
                  <a:lnTo>
                    <a:pt x="2290571" y="1308481"/>
                  </a:lnTo>
                  <a:lnTo>
                    <a:pt x="2290571" y="145414"/>
                  </a:lnTo>
                  <a:lnTo>
                    <a:pt x="2283154" y="99470"/>
                  </a:lnTo>
                  <a:lnTo>
                    <a:pt x="2262501" y="59554"/>
                  </a:lnTo>
                  <a:lnTo>
                    <a:pt x="2231017" y="28070"/>
                  </a:lnTo>
                  <a:lnTo>
                    <a:pt x="2191101" y="7417"/>
                  </a:lnTo>
                  <a:lnTo>
                    <a:pt x="2145156" y="0"/>
                  </a:lnTo>
                  <a:close/>
                </a:path>
              </a:pathLst>
            </a:custGeom>
            <a:solidFill>
              <a:srgbClr val="F795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695438" y="3678173"/>
              <a:ext cx="2291080" cy="1454150"/>
            </a:xfrm>
            <a:custGeom>
              <a:avLst/>
              <a:gdLst/>
              <a:ahLst/>
              <a:cxnLst/>
              <a:rect l="l" t="t" r="r" b="b"/>
              <a:pathLst>
                <a:path w="2291079" h="1454150">
                  <a:moveTo>
                    <a:pt x="0" y="145414"/>
                  </a:moveTo>
                  <a:lnTo>
                    <a:pt x="7417" y="99470"/>
                  </a:lnTo>
                  <a:lnTo>
                    <a:pt x="28070" y="59554"/>
                  </a:lnTo>
                  <a:lnTo>
                    <a:pt x="59554" y="28070"/>
                  </a:lnTo>
                  <a:lnTo>
                    <a:pt x="99470" y="7417"/>
                  </a:lnTo>
                  <a:lnTo>
                    <a:pt x="145414" y="0"/>
                  </a:lnTo>
                  <a:lnTo>
                    <a:pt x="2145156" y="0"/>
                  </a:lnTo>
                  <a:lnTo>
                    <a:pt x="2191101" y="7417"/>
                  </a:lnTo>
                  <a:lnTo>
                    <a:pt x="2231017" y="28070"/>
                  </a:lnTo>
                  <a:lnTo>
                    <a:pt x="2262501" y="59554"/>
                  </a:lnTo>
                  <a:lnTo>
                    <a:pt x="2283154" y="99470"/>
                  </a:lnTo>
                  <a:lnTo>
                    <a:pt x="2290571" y="145414"/>
                  </a:lnTo>
                  <a:lnTo>
                    <a:pt x="2290571" y="1308481"/>
                  </a:lnTo>
                  <a:lnTo>
                    <a:pt x="2283154" y="1354425"/>
                  </a:lnTo>
                  <a:lnTo>
                    <a:pt x="2262501" y="1394341"/>
                  </a:lnTo>
                  <a:lnTo>
                    <a:pt x="2231017" y="1425825"/>
                  </a:lnTo>
                  <a:lnTo>
                    <a:pt x="2191101" y="1446478"/>
                  </a:lnTo>
                  <a:lnTo>
                    <a:pt x="2145156" y="1453895"/>
                  </a:lnTo>
                  <a:lnTo>
                    <a:pt x="145414" y="1453895"/>
                  </a:lnTo>
                  <a:lnTo>
                    <a:pt x="99470" y="1446478"/>
                  </a:lnTo>
                  <a:lnTo>
                    <a:pt x="59554" y="1425825"/>
                  </a:lnTo>
                  <a:lnTo>
                    <a:pt x="28070" y="1394341"/>
                  </a:lnTo>
                  <a:lnTo>
                    <a:pt x="7417" y="1354425"/>
                  </a:lnTo>
                  <a:lnTo>
                    <a:pt x="0" y="1308481"/>
                  </a:lnTo>
                  <a:lnTo>
                    <a:pt x="0" y="145414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949946" y="3918965"/>
              <a:ext cx="2291080" cy="1455420"/>
            </a:xfrm>
            <a:custGeom>
              <a:avLst/>
              <a:gdLst/>
              <a:ahLst/>
              <a:cxnLst/>
              <a:rect l="l" t="t" r="r" b="b"/>
              <a:pathLst>
                <a:path w="2291079" h="1455420">
                  <a:moveTo>
                    <a:pt x="2145029" y="0"/>
                  </a:moveTo>
                  <a:lnTo>
                    <a:pt x="145542" y="0"/>
                  </a:lnTo>
                  <a:lnTo>
                    <a:pt x="99535" y="7418"/>
                  </a:lnTo>
                  <a:lnTo>
                    <a:pt x="59582" y="28078"/>
                  </a:lnTo>
                  <a:lnTo>
                    <a:pt x="28078" y="59582"/>
                  </a:lnTo>
                  <a:lnTo>
                    <a:pt x="7418" y="99535"/>
                  </a:lnTo>
                  <a:lnTo>
                    <a:pt x="0" y="145541"/>
                  </a:lnTo>
                  <a:lnTo>
                    <a:pt x="0" y="1309877"/>
                  </a:lnTo>
                  <a:lnTo>
                    <a:pt x="7418" y="1355884"/>
                  </a:lnTo>
                  <a:lnTo>
                    <a:pt x="28078" y="1395837"/>
                  </a:lnTo>
                  <a:lnTo>
                    <a:pt x="59582" y="1427341"/>
                  </a:lnTo>
                  <a:lnTo>
                    <a:pt x="99535" y="1448001"/>
                  </a:lnTo>
                  <a:lnTo>
                    <a:pt x="145542" y="1455419"/>
                  </a:lnTo>
                  <a:lnTo>
                    <a:pt x="2145029" y="1455419"/>
                  </a:lnTo>
                  <a:lnTo>
                    <a:pt x="2191036" y="1448001"/>
                  </a:lnTo>
                  <a:lnTo>
                    <a:pt x="2230989" y="1427341"/>
                  </a:lnTo>
                  <a:lnTo>
                    <a:pt x="2262493" y="1395837"/>
                  </a:lnTo>
                  <a:lnTo>
                    <a:pt x="2283153" y="1355884"/>
                  </a:lnTo>
                  <a:lnTo>
                    <a:pt x="2290572" y="1309877"/>
                  </a:lnTo>
                  <a:lnTo>
                    <a:pt x="2290572" y="145541"/>
                  </a:lnTo>
                  <a:lnTo>
                    <a:pt x="2283153" y="99535"/>
                  </a:lnTo>
                  <a:lnTo>
                    <a:pt x="2262493" y="59582"/>
                  </a:lnTo>
                  <a:lnTo>
                    <a:pt x="2230989" y="28078"/>
                  </a:lnTo>
                  <a:lnTo>
                    <a:pt x="2191036" y="7418"/>
                  </a:lnTo>
                  <a:lnTo>
                    <a:pt x="2145029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949946" y="3918965"/>
              <a:ext cx="2291080" cy="1455420"/>
            </a:xfrm>
            <a:custGeom>
              <a:avLst/>
              <a:gdLst/>
              <a:ahLst/>
              <a:cxnLst/>
              <a:rect l="l" t="t" r="r" b="b"/>
              <a:pathLst>
                <a:path w="2291079" h="1455420">
                  <a:moveTo>
                    <a:pt x="0" y="145541"/>
                  </a:moveTo>
                  <a:lnTo>
                    <a:pt x="7418" y="99535"/>
                  </a:lnTo>
                  <a:lnTo>
                    <a:pt x="28078" y="59582"/>
                  </a:lnTo>
                  <a:lnTo>
                    <a:pt x="59582" y="28078"/>
                  </a:lnTo>
                  <a:lnTo>
                    <a:pt x="99535" y="7418"/>
                  </a:lnTo>
                  <a:lnTo>
                    <a:pt x="145542" y="0"/>
                  </a:lnTo>
                  <a:lnTo>
                    <a:pt x="2145029" y="0"/>
                  </a:lnTo>
                  <a:lnTo>
                    <a:pt x="2191036" y="7418"/>
                  </a:lnTo>
                  <a:lnTo>
                    <a:pt x="2230989" y="28078"/>
                  </a:lnTo>
                  <a:lnTo>
                    <a:pt x="2262493" y="59582"/>
                  </a:lnTo>
                  <a:lnTo>
                    <a:pt x="2283153" y="99535"/>
                  </a:lnTo>
                  <a:lnTo>
                    <a:pt x="2290572" y="145541"/>
                  </a:lnTo>
                  <a:lnTo>
                    <a:pt x="2290572" y="1309877"/>
                  </a:lnTo>
                  <a:lnTo>
                    <a:pt x="2283153" y="1355884"/>
                  </a:lnTo>
                  <a:lnTo>
                    <a:pt x="2262493" y="1395837"/>
                  </a:lnTo>
                  <a:lnTo>
                    <a:pt x="2230989" y="1427341"/>
                  </a:lnTo>
                  <a:lnTo>
                    <a:pt x="2191036" y="1448001"/>
                  </a:lnTo>
                  <a:lnTo>
                    <a:pt x="2145029" y="1455419"/>
                  </a:lnTo>
                  <a:lnTo>
                    <a:pt x="145542" y="1455419"/>
                  </a:lnTo>
                  <a:lnTo>
                    <a:pt x="99535" y="1448001"/>
                  </a:lnTo>
                  <a:lnTo>
                    <a:pt x="59582" y="1427341"/>
                  </a:lnTo>
                  <a:lnTo>
                    <a:pt x="28078" y="1395837"/>
                  </a:lnTo>
                  <a:lnTo>
                    <a:pt x="7418" y="1355884"/>
                  </a:lnTo>
                  <a:lnTo>
                    <a:pt x="0" y="1309877"/>
                  </a:lnTo>
                  <a:lnTo>
                    <a:pt x="0" y="145541"/>
                  </a:lnTo>
                  <a:close/>
                </a:path>
              </a:pathLst>
            </a:custGeom>
            <a:ln w="25400">
              <a:solidFill>
                <a:srgbClr val="F795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8206231" y="4002404"/>
            <a:ext cx="1778635" cy="122555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/>
          <a:p>
            <a:pPr marL="12700" marR="5080" indent="-635" algn="ctr">
              <a:lnSpc>
                <a:spcPct val="91600"/>
              </a:lnSpc>
              <a:spcBef>
                <a:spcPts val="310"/>
              </a:spcBef>
            </a:pPr>
            <a:r>
              <a:rPr sz="2100" spc="-10" dirty="0">
                <a:latin typeface="Calibri"/>
                <a:cs typeface="Calibri"/>
              </a:rPr>
              <a:t>TERDAPAT </a:t>
            </a:r>
            <a:r>
              <a:rPr sz="2100" dirty="0">
                <a:latin typeface="Calibri"/>
                <a:cs typeface="Calibri"/>
              </a:rPr>
              <a:t>LAMPIRAN</a:t>
            </a:r>
            <a:r>
              <a:rPr sz="2100" spc="-20" dirty="0">
                <a:latin typeface="Calibri"/>
                <a:cs typeface="Calibri"/>
              </a:rPr>
              <a:t> </a:t>
            </a:r>
            <a:r>
              <a:rPr sz="2100" spc="-25" dirty="0">
                <a:latin typeface="Calibri"/>
                <a:cs typeface="Calibri"/>
              </a:rPr>
              <a:t>NON SURAT</a:t>
            </a:r>
            <a:r>
              <a:rPr sz="2100" spc="-40" dirty="0">
                <a:latin typeface="Calibri"/>
                <a:cs typeface="Calibri"/>
              </a:rPr>
              <a:t> </a:t>
            </a:r>
            <a:r>
              <a:rPr sz="2100" dirty="0">
                <a:latin typeface="Calibri"/>
                <a:cs typeface="Calibri"/>
              </a:rPr>
              <a:t>:</a:t>
            </a:r>
            <a:r>
              <a:rPr sz="2100" spc="-50" dirty="0">
                <a:latin typeface="Calibri"/>
                <a:cs typeface="Calibri"/>
              </a:rPr>
              <a:t> </a:t>
            </a:r>
            <a:r>
              <a:rPr sz="2100" spc="-10" dirty="0">
                <a:latin typeface="Calibri"/>
                <a:cs typeface="Calibri"/>
              </a:rPr>
              <a:t>DISKET, </a:t>
            </a:r>
            <a:r>
              <a:rPr sz="2100" spc="-25" dirty="0">
                <a:latin typeface="Calibri"/>
                <a:cs typeface="Calibri"/>
              </a:rPr>
              <a:t>FOTO,</a:t>
            </a:r>
            <a:r>
              <a:rPr sz="2100" spc="-95" dirty="0">
                <a:latin typeface="Calibri"/>
                <a:cs typeface="Calibri"/>
              </a:rPr>
              <a:t> </a:t>
            </a:r>
            <a:r>
              <a:rPr sz="2100" spc="-20" dirty="0">
                <a:latin typeface="Calibri"/>
                <a:cs typeface="Calibri"/>
              </a:rPr>
              <a:t>BUKU</a:t>
            </a:r>
            <a:endParaRPr sz="2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98240" y="509981"/>
            <a:ext cx="4052570" cy="8794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38760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latin typeface="Calibri"/>
                <a:cs typeface="Calibri"/>
              </a:rPr>
              <a:t>CONTOH</a:t>
            </a:r>
            <a:r>
              <a:rPr sz="2800" b="1" spc="-125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PENGGUNAAN </a:t>
            </a:r>
            <a:r>
              <a:rPr sz="2800" b="1" dirty="0">
                <a:latin typeface="Calibri"/>
                <a:cs typeface="Calibri"/>
              </a:rPr>
              <a:t>FORMULIR</a:t>
            </a:r>
            <a:r>
              <a:rPr sz="2800" b="1" spc="-120" dirty="0">
                <a:latin typeface="Calibri"/>
                <a:cs typeface="Calibri"/>
              </a:rPr>
              <a:t> </a:t>
            </a:r>
            <a:r>
              <a:rPr sz="2800" b="1" dirty="0">
                <a:latin typeface="Calibri"/>
                <a:cs typeface="Calibri"/>
              </a:rPr>
              <a:t>TUNJUK</a:t>
            </a:r>
            <a:r>
              <a:rPr sz="2800" b="1" spc="-90" dirty="0">
                <a:latin typeface="Calibri"/>
                <a:cs typeface="Calibri"/>
              </a:rPr>
              <a:t> </a:t>
            </a:r>
            <a:r>
              <a:rPr sz="2800" b="1" spc="-10" dirty="0">
                <a:latin typeface="Calibri"/>
                <a:cs typeface="Calibri"/>
              </a:rPr>
              <a:t>SILANG</a:t>
            </a:r>
            <a:endParaRPr sz="28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288" y="1450846"/>
            <a:ext cx="12141968" cy="5407151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6411595" y="2764028"/>
            <a:ext cx="17989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Lokasi: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U1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L2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R3</a:t>
            </a:r>
            <a:r>
              <a:rPr sz="1800" spc="-35" dirty="0">
                <a:latin typeface="Calibri"/>
                <a:cs typeface="Calibri"/>
              </a:rPr>
              <a:t> F5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11595" y="5561482"/>
            <a:ext cx="1799589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Lokasi: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U5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L3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R5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F6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PEMBERKASAN</a:t>
            </a:r>
            <a:r>
              <a:rPr spc="-120" dirty="0"/>
              <a:t> </a:t>
            </a:r>
            <a:r>
              <a:rPr dirty="0"/>
              <a:t>ARSIP</a:t>
            </a:r>
            <a:r>
              <a:rPr spc="-85" dirty="0"/>
              <a:t> </a:t>
            </a:r>
            <a:r>
              <a:rPr spc="-10" dirty="0"/>
              <a:t>AKTIF</a:t>
            </a:r>
          </a:p>
        </p:txBody>
      </p:sp>
      <p:sp>
        <p:nvSpPr>
          <p:cNvPr id="3" name="object 3"/>
          <p:cNvSpPr/>
          <p:nvPr/>
        </p:nvSpPr>
        <p:spPr>
          <a:xfrm>
            <a:off x="1814322" y="2567177"/>
            <a:ext cx="1938655" cy="1079500"/>
          </a:xfrm>
          <a:custGeom>
            <a:avLst/>
            <a:gdLst/>
            <a:ahLst/>
            <a:cxnLst/>
            <a:rect l="l" t="t" r="r" b="b"/>
            <a:pathLst>
              <a:path w="1938654" h="1079500">
                <a:moveTo>
                  <a:pt x="1830577" y="0"/>
                </a:moveTo>
                <a:lnTo>
                  <a:pt x="107950" y="0"/>
                </a:lnTo>
                <a:lnTo>
                  <a:pt x="65901" y="8473"/>
                </a:lnTo>
                <a:lnTo>
                  <a:pt x="31591" y="31591"/>
                </a:lnTo>
                <a:lnTo>
                  <a:pt x="8473" y="65901"/>
                </a:lnTo>
                <a:lnTo>
                  <a:pt x="0" y="107950"/>
                </a:lnTo>
                <a:lnTo>
                  <a:pt x="0" y="971042"/>
                </a:lnTo>
                <a:lnTo>
                  <a:pt x="8473" y="1013090"/>
                </a:lnTo>
                <a:lnTo>
                  <a:pt x="31591" y="1047400"/>
                </a:lnTo>
                <a:lnTo>
                  <a:pt x="65901" y="1070518"/>
                </a:lnTo>
                <a:lnTo>
                  <a:pt x="107950" y="1078992"/>
                </a:lnTo>
                <a:lnTo>
                  <a:pt x="1830577" y="1078992"/>
                </a:lnTo>
                <a:lnTo>
                  <a:pt x="1872626" y="1070518"/>
                </a:lnTo>
                <a:lnTo>
                  <a:pt x="1906936" y="1047400"/>
                </a:lnTo>
                <a:lnTo>
                  <a:pt x="1930054" y="1013090"/>
                </a:lnTo>
                <a:lnTo>
                  <a:pt x="1938527" y="971042"/>
                </a:lnTo>
                <a:lnTo>
                  <a:pt x="1938527" y="107950"/>
                </a:lnTo>
                <a:lnTo>
                  <a:pt x="1930054" y="65901"/>
                </a:lnTo>
                <a:lnTo>
                  <a:pt x="1906936" y="31591"/>
                </a:lnTo>
                <a:lnTo>
                  <a:pt x="1872626" y="8473"/>
                </a:lnTo>
                <a:lnTo>
                  <a:pt x="1830577" y="0"/>
                </a:lnTo>
                <a:close/>
              </a:path>
            </a:pathLst>
          </a:custGeom>
          <a:solidFill>
            <a:srgbClr val="4AAC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142489" y="2678429"/>
            <a:ext cx="128270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10" dirty="0">
                <a:solidFill>
                  <a:srgbClr val="FFFFFF"/>
                </a:solidFill>
                <a:latin typeface="Calibri"/>
                <a:cs typeface="Calibri"/>
              </a:rPr>
              <a:t>Dilakukan</a:t>
            </a:r>
            <a:endParaRPr sz="25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2199385" y="3273805"/>
            <a:ext cx="1964055" cy="1960880"/>
            <a:chOff x="2199385" y="3273805"/>
            <a:chExt cx="1964055" cy="1960880"/>
          </a:xfrm>
        </p:grpSpPr>
        <p:sp>
          <p:nvSpPr>
            <p:cNvPr id="6" name="object 6"/>
            <p:cNvSpPr/>
            <p:nvPr/>
          </p:nvSpPr>
          <p:spPr>
            <a:xfrm>
              <a:off x="2212085" y="3286505"/>
              <a:ext cx="1938655" cy="1935480"/>
            </a:xfrm>
            <a:custGeom>
              <a:avLst/>
              <a:gdLst/>
              <a:ahLst/>
              <a:cxnLst/>
              <a:rect l="l" t="t" r="r" b="b"/>
              <a:pathLst>
                <a:path w="1938654" h="1935479">
                  <a:moveTo>
                    <a:pt x="1744979" y="0"/>
                  </a:moveTo>
                  <a:lnTo>
                    <a:pt x="193547" y="0"/>
                  </a:lnTo>
                  <a:lnTo>
                    <a:pt x="149156" y="5109"/>
                  </a:lnTo>
                  <a:lnTo>
                    <a:pt x="108412" y="19665"/>
                  </a:lnTo>
                  <a:lnTo>
                    <a:pt x="72476" y="42507"/>
                  </a:lnTo>
                  <a:lnTo>
                    <a:pt x="42507" y="72476"/>
                  </a:lnTo>
                  <a:lnTo>
                    <a:pt x="19665" y="108412"/>
                  </a:lnTo>
                  <a:lnTo>
                    <a:pt x="5109" y="149156"/>
                  </a:lnTo>
                  <a:lnTo>
                    <a:pt x="0" y="193548"/>
                  </a:lnTo>
                  <a:lnTo>
                    <a:pt x="0" y="1741932"/>
                  </a:lnTo>
                  <a:lnTo>
                    <a:pt x="5109" y="1786323"/>
                  </a:lnTo>
                  <a:lnTo>
                    <a:pt x="19665" y="1827067"/>
                  </a:lnTo>
                  <a:lnTo>
                    <a:pt x="42507" y="1863003"/>
                  </a:lnTo>
                  <a:lnTo>
                    <a:pt x="72476" y="1892972"/>
                  </a:lnTo>
                  <a:lnTo>
                    <a:pt x="108412" y="1915814"/>
                  </a:lnTo>
                  <a:lnTo>
                    <a:pt x="149156" y="1930370"/>
                  </a:lnTo>
                  <a:lnTo>
                    <a:pt x="193547" y="1935480"/>
                  </a:lnTo>
                  <a:lnTo>
                    <a:pt x="1744979" y="1935480"/>
                  </a:lnTo>
                  <a:lnTo>
                    <a:pt x="1789371" y="1930370"/>
                  </a:lnTo>
                  <a:lnTo>
                    <a:pt x="1830115" y="1915814"/>
                  </a:lnTo>
                  <a:lnTo>
                    <a:pt x="1866051" y="1892972"/>
                  </a:lnTo>
                  <a:lnTo>
                    <a:pt x="1896020" y="1863003"/>
                  </a:lnTo>
                  <a:lnTo>
                    <a:pt x="1918862" y="1827067"/>
                  </a:lnTo>
                  <a:lnTo>
                    <a:pt x="1933418" y="1786323"/>
                  </a:lnTo>
                  <a:lnTo>
                    <a:pt x="1938527" y="1741932"/>
                  </a:lnTo>
                  <a:lnTo>
                    <a:pt x="1938527" y="193548"/>
                  </a:lnTo>
                  <a:lnTo>
                    <a:pt x="1933418" y="149156"/>
                  </a:lnTo>
                  <a:lnTo>
                    <a:pt x="1918862" y="108412"/>
                  </a:lnTo>
                  <a:lnTo>
                    <a:pt x="1896020" y="72476"/>
                  </a:lnTo>
                  <a:lnTo>
                    <a:pt x="1866051" y="42507"/>
                  </a:lnTo>
                  <a:lnTo>
                    <a:pt x="1830115" y="19665"/>
                  </a:lnTo>
                  <a:lnTo>
                    <a:pt x="1789371" y="5109"/>
                  </a:lnTo>
                  <a:lnTo>
                    <a:pt x="1744979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212085" y="3286505"/>
              <a:ext cx="1938655" cy="1935480"/>
            </a:xfrm>
            <a:custGeom>
              <a:avLst/>
              <a:gdLst/>
              <a:ahLst/>
              <a:cxnLst/>
              <a:rect l="l" t="t" r="r" b="b"/>
              <a:pathLst>
                <a:path w="1938654" h="1935479">
                  <a:moveTo>
                    <a:pt x="0" y="193548"/>
                  </a:moveTo>
                  <a:lnTo>
                    <a:pt x="5109" y="149156"/>
                  </a:lnTo>
                  <a:lnTo>
                    <a:pt x="19665" y="108412"/>
                  </a:lnTo>
                  <a:lnTo>
                    <a:pt x="42507" y="72476"/>
                  </a:lnTo>
                  <a:lnTo>
                    <a:pt x="72476" y="42507"/>
                  </a:lnTo>
                  <a:lnTo>
                    <a:pt x="108412" y="19665"/>
                  </a:lnTo>
                  <a:lnTo>
                    <a:pt x="149156" y="5109"/>
                  </a:lnTo>
                  <a:lnTo>
                    <a:pt x="193547" y="0"/>
                  </a:lnTo>
                  <a:lnTo>
                    <a:pt x="1744979" y="0"/>
                  </a:lnTo>
                  <a:lnTo>
                    <a:pt x="1789371" y="5109"/>
                  </a:lnTo>
                  <a:lnTo>
                    <a:pt x="1830115" y="19665"/>
                  </a:lnTo>
                  <a:lnTo>
                    <a:pt x="1866051" y="42507"/>
                  </a:lnTo>
                  <a:lnTo>
                    <a:pt x="1896020" y="72476"/>
                  </a:lnTo>
                  <a:lnTo>
                    <a:pt x="1918862" y="108412"/>
                  </a:lnTo>
                  <a:lnTo>
                    <a:pt x="1933418" y="149156"/>
                  </a:lnTo>
                  <a:lnTo>
                    <a:pt x="1938527" y="193548"/>
                  </a:lnTo>
                  <a:lnTo>
                    <a:pt x="1938527" y="1741932"/>
                  </a:lnTo>
                  <a:lnTo>
                    <a:pt x="1933418" y="1786323"/>
                  </a:lnTo>
                  <a:lnTo>
                    <a:pt x="1918862" y="1827067"/>
                  </a:lnTo>
                  <a:lnTo>
                    <a:pt x="1896020" y="1863003"/>
                  </a:lnTo>
                  <a:lnTo>
                    <a:pt x="1866051" y="1892972"/>
                  </a:lnTo>
                  <a:lnTo>
                    <a:pt x="1830115" y="1915814"/>
                  </a:lnTo>
                  <a:lnTo>
                    <a:pt x="1789371" y="1930370"/>
                  </a:lnTo>
                  <a:lnTo>
                    <a:pt x="1744979" y="1935480"/>
                  </a:lnTo>
                  <a:lnTo>
                    <a:pt x="193547" y="1935480"/>
                  </a:lnTo>
                  <a:lnTo>
                    <a:pt x="149156" y="1930370"/>
                  </a:lnTo>
                  <a:lnTo>
                    <a:pt x="108412" y="1915814"/>
                  </a:lnTo>
                  <a:lnTo>
                    <a:pt x="72476" y="1892972"/>
                  </a:lnTo>
                  <a:lnTo>
                    <a:pt x="42507" y="1863003"/>
                  </a:lnTo>
                  <a:lnTo>
                    <a:pt x="19665" y="1827067"/>
                  </a:lnTo>
                  <a:lnTo>
                    <a:pt x="5109" y="1786323"/>
                  </a:lnTo>
                  <a:lnTo>
                    <a:pt x="0" y="1741932"/>
                  </a:lnTo>
                  <a:lnTo>
                    <a:pt x="0" y="193548"/>
                  </a:lnTo>
                  <a:close/>
                </a:path>
              </a:pathLst>
            </a:custGeom>
            <a:ln w="25400">
              <a:solidFill>
                <a:srgbClr val="4AACC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2433320" y="3454730"/>
            <a:ext cx="1344930" cy="1511935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241300" marR="88265" indent="-228600">
              <a:lnSpc>
                <a:spcPts val="2750"/>
              </a:lnSpc>
              <a:spcBef>
                <a:spcPts val="395"/>
              </a:spcBef>
              <a:buChar char="•"/>
              <a:tabLst>
                <a:tab pos="241300" algn="l"/>
              </a:tabLst>
            </a:pPr>
            <a:r>
              <a:rPr sz="2500" dirty="0">
                <a:latin typeface="Calibri"/>
                <a:cs typeface="Calibri"/>
              </a:rPr>
              <a:t>Arsip</a:t>
            </a:r>
            <a:r>
              <a:rPr sz="2500" spc="-80" dirty="0">
                <a:latin typeface="Calibri"/>
                <a:cs typeface="Calibri"/>
              </a:rPr>
              <a:t> </a:t>
            </a:r>
            <a:r>
              <a:rPr sz="2500" spc="-50" dirty="0">
                <a:latin typeface="Calibri"/>
                <a:cs typeface="Calibri"/>
              </a:rPr>
              <a:t>yg </a:t>
            </a:r>
            <a:r>
              <a:rPr sz="2500" spc="-10" dirty="0">
                <a:latin typeface="Calibri"/>
                <a:cs typeface="Calibri"/>
              </a:rPr>
              <a:t>dibuat</a:t>
            </a:r>
            <a:endParaRPr sz="2500">
              <a:latin typeface="Calibri"/>
              <a:cs typeface="Calibri"/>
            </a:endParaRPr>
          </a:p>
          <a:p>
            <a:pPr marL="241300" marR="5080" indent="-228600">
              <a:lnSpc>
                <a:spcPts val="2750"/>
              </a:lnSpc>
              <a:spcBef>
                <a:spcPts val="455"/>
              </a:spcBef>
              <a:buChar char="•"/>
              <a:tabLst>
                <a:tab pos="241300" algn="l"/>
              </a:tabLst>
            </a:pPr>
            <a:r>
              <a:rPr sz="2500" dirty="0">
                <a:latin typeface="Calibri"/>
                <a:cs typeface="Calibri"/>
              </a:rPr>
              <a:t>Arsip</a:t>
            </a:r>
            <a:r>
              <a:rPr sz="2500" spc="-110" dirty="0">
                <a:latin typeface="Calibri"/>
                <a:cs typeface="Calibri"/>
              </a:rPr>
              <a:t> </a:t>
            </a:r>
            <a:r>
              <a:rPr sz="2500" spc="-35" dirty="0">
                <a:latin typeface="Calibri"/>
                <a:cs typeface="Calibri"/>
              </a:rPr>
              <a:t>yg </a:t>
            </a:r>
            <a:r>
              <a:rPr sz="2500" spc="-10" dirty="0">
                <a:latin typeface="Calibri"/>
                <a:cs typeface="Calibri"/>
              </a:rPr>
              <a:t>diterima</a:t>
            </a:r>
            <a:endParaRPr sz="25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046220" y="2683764"/>
            <a:ext cx="623570" cy="483234"/>
          </a:xfrm>
          <a:custGeom>
            <a:avLst/>
            <a:gdLst/>
            <a:ahLst/>
            <a:cxnLst/>
            <a:rect l="l" t="t" r="r" b="b"/>
            <a:pathLst>
              <a:path w="623570" h="483235">
                <a:moveTo>
                  <a:pt x="381762" y="0"/>
                </a:moveTo>
                <a:lnTo>
                  <a:pt x="381762" y="96647"/>
                </a:lnTo>
                <a:lnTo>
                  <a:pt x="0" y="96647"/>
                </a:lnTo>
                <a:lnTo>
                  <a:pt x="0" y="386461"/>
                </a:lnTo>
                <a:lnTo>
                  <a:pt x="381762" y="386461"/>
                </a:lnTo>
                <a:lnTo>
                  <a:pt x="381762" y="483108"/>
                </a:lnTo>
                <a:lnTo>
                  <a:pt x="623315" y="241553"/>
                </a:lnTo>
                <a:lnTo>
                  <a:pt x="381762" y="0"/>
                </a:lnTo>
                <a:close/>
              </a:path>
            </a:pathLst>
          </a:custGeom>
          <a:solidFill>
            <a:srgbClr val="4AAC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929378" y="2567177"/>
            <a:ext cx="1938655" cy="1079500"/>
          </a:xfrm>
          <a:custGeom>
            <a:avLst/>
            <a:gdLst/>
            <a:ahLst/>
            <a:cxnLst/>
            <a:rect l="l" t="t" r="r" b="b"/>
            <a:pathLst>
              <a:path w="1938654" h="1079500">
                <a:moveTo>
                  <a:pt x="1830577" y="0"/>
                </a:moveTo>
                <a:lnTo>
                  <a:pt x="107950" y="0"/>
                </a:lnTo>
                <a:lnTo>
                  <a:pt x="65901" y="8473"/>
                </a:lnTo>
                <a:lnTo>
                  <a:pt x="31591" y="31591"/>
                </a:lnTo>
                <a:lnTo>
                  <a:pt x="8473" y="65901"/>
                </a:lnTo>
                <a:lnTo>
                  <a:pt x="0" y="107950"/>
                </a:lnTo>
                <a:lnTo>
                  <a:pt x="0" y="971042"/>
                </a:lnTo>
                <a:lnTo>
                  <a:pt x="8473" y="1013090"/>
                </a:lnTo>
                <a:lnTo>
                  <a:pt x="31591" y="1047400"/>
                </a:lnTo>
                <a:lnTo>
                  <a:pt x="65901" y="1070518"/>
                </a:lnTo>
                <a:lnTo>
                  <a:pt x="107950" y="1078992"/>
                </a:lnTo>
                <a:lnTo>
                  <a:pt x="1830577" y="1078992"/>
                </a:lnTo>
                <a:lnTo>
                  <a:pt x="1872626" y="1070518"/>
                </a:lnTo>
                <a:lnTo>
                  <a:pt x="1906936" y="1047400"/>
                </a:lnTo>
                <a:lnTo>
                  <a:pt x="1930054" y="1013090"/>
                </a:lnTo>
                <a:lnTo>
                  <a:pt x="1938527" y="971042"/>
                </a:lnTo>
                <a:lnTo>
                  <a:pt x="1938527" y="107950"/>
                </a:lnTo>
                <a:lnTo>
                  <a:pt x="1930054" y="65901"/>
                </a:lnTo>
                <a:lnTo>
                  <a:pt x="1906936" y="31591"/>
                </a:lnTo>
                <a:lnTo>
                  <a:pt x="1872626" y="8473"/>
                </a:lnTo>
                <a:lnTo>
                  <a:pt x="1830577" y="0"/>
                </a:lnTo>
                <a:close/>
              </a:path>
            </a:pathLst>
          </a:custGeom>
          <a:solidFill>
            <a:srgbClr val="5FE0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455158" y="2678429"/>
            <a:ext cx="88646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30" dirty="0">
                <a:solidFill>
                  <a:srgbClr val="FFFFFF"/>
                </a:solidFill>
                <a:latin typeface="Calibri"/>
                <a:cs typeface="Calibri"/>
              </a:rPr>
              <a:t>Tujuan</a:t>
            </a:r>
            <a:endParaRPr sz="25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5312917" y="3273805"/>
            <a:ext cx="1964055" cy="1960880"/>
            <a:chOff x="5312917" y="3273805"/>
            <a:chExt cx="1964055" cy="1960880"/>
          </a:xfrm>
        </p:grpSpPr>
        <p:sp>
          <p:nvSpPr>
            <p:cNvPr id="13" name="object 13"/>
            <p:cNvSpPr/>
            <p:nvPr/>
          </p:nvSpPr>
          <p:spPr>
            <a:xfrm>
              <a:off x="5325617" y="3286505"/>
              <a:ext cx="1938655" cy="1935480"/>
            </a:xfrm>
            <a:custGeom>
              <a:avLst/>
              <a:gdLst/>
              <a:ahLst/>
              <a:cxnLst/>
              <a:rect l="l" t="t" r="r" b="b"/>
              <a:pathLst>
                <a:path w="1938654" h="1935479">
                  <a:moveTo>
                    <a:pt x="1744980" y="0"/>
                  </a:moveTo>
                  <a:lnTo>
                    <a:pt x="193548" y="0"/>
                  </a:lnTo>
                  <a:lnTo>
                    <a:pt x="149156" y="5109"/>
                  </a:lnTo>
                  <a:lnTo>
                    <a:pt x="108412" y="19665"/>
                  </a:lnTo>
                  <a:lnTo>
                    <a:pt x="72476" y="42507"/>
                  </a:lnTo>
                  <a:lnTo>
                    <a:pt x="42507" y="72476"/>
                  </a:lnTo>
                  <a:lnTo>
                    <a:pt x="19665" y="108412"/>
                  </a:lnTo>
                  <a:lnTo>
                    <a:pt x="5109" y="149156"/>
                  </a:lnTo>
                  <a:lnTo>
                    <a:pt x="0" y="193548"/>
                  </a:lnTo>
                  <a:lnTo>
                    <a:pt x="0" y="1741932"/>
                  </a:lnTo>
                  <a:lnTo>
                    <a:pt x="5109" y="1786323"/>
                  </a:lnTo>
                  <a:lnTo>
                    <a:pt x="19665" y="1827067"/>
                  </a:lnTo>
                  <a:lnTo>
                    <a:pt x="42507" y="1863003"/>
                  </a:lnTo>
                  <a:lnTo>
                    <a:pt x="72476" y="1892972"/>
                  </a:lnTo>
                  <a:lnTo>
                    <a:pt x="108412" y="1915814"/>
                  </a:lnTo>
                  <a:lnTo>
                    <a:pt x="149156" y="1930370"/>
                  </a:lnTo>
                  <a:lnTo>
                    <a:pt x="193548" y="1935480"/>
                  </a:lnTo>
                  <a:lnTo>
                    <a:pt x="1744980" y="1935480"/>
                  </a:lnTo>
                  <a:lnTo>
                    <a:pt x="1789371" y="1930370"/>
                  </a:lnTo>
                  <a:lnTo>
                    <a:pt x="1830115" y="1915814"/>
                  </a:lnTo>
                  <a:lnTo>
                    <a:pt x="1866051" y="1892972"/>
                  </a:lnTo>
                  <a:lnTo>
                    <a:pt x="1896020" y="1863003"/>
                  </a:lnTo>
                  <a:lnTo>
                    <a:pt x="1918862" y="1827067"/>
                  </a:lnTo>
                  <a:lnTo>
                    <a:pt x="1933418" y="1786323"/>
                  </a:lnTo>
                  <a:lnTo>
                    <a:pt x="1938528" y="1741932"/>
                  </a:lnTo>
                  <a:lnTo>
                    <a:pt x="1938528" y="193548"/>
                  </a:lnTo>
                  <a:lnTo>
                    <a:pt x="1933418" y="149156"/>
                  </a:lnTo>
                  <a:lnTo>
                    <a:pt x="1918862" y="108412"/>
                  </a:lnTo>
                  <a:lnTo>
                    <a:pt x="1896020" y="72476"/>
                  </a:lnTo>
                  <a:lnTo>
                    <a:pt x="1866051" y="42507"/>
                  </a:lnTo>
                  <a:lnTo>
                    <a:pt x="1830115" y="19665"/>
                  </a:lnTo>
                  <a:lnTo>
                    <a:pt x="1789371" y="5109"/>
                  </a:lnTo>
                  <a:lnTo>
                    <a:pt x="1744980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325617" y="3286505"/>
              <a:ext cx="1938655" cy="1935480"/>
            </a:xfrm>
            <a:custGeom>
              <a:avLst/>
              <a:gdLst/>
              <a:ahLst/>
              <a:cxnLst/>
              <a:rect l="l" t="t" r="r" b="b"/>
              <a:pathLst>
                <a:path w="1938654" h="1935479">
                  <a:moveTo>
                    <a:pt x="0" y="193548"/>
                  </a:moveTo>
                  <a:lnTo>
                    <a:pt x="5109" y="149156"/>
                  </a:lnTo>
                  <a:lnTo>
                    <a:pt x="19665" y="108412"/>
                  </a:lnTo>
                  <a:lnTo>
                    <a:pt x="42507" y="72476"/>
                  </a:lnTo>
                  <a:lnTo>
                    <a:pt x="72476" y="42507"/>
                  </a:lnTo>
                  <a:lnTo>
                    <a:pt x="108412" y="19665"/>
                  </a:lnTo>
                  <a:lnTo>
                    <a:pt x="149156" y="5109"/>
                  </a:lnTo>
                  <a:lnTo>
                    <a:pt x="193548" y="0"/>
                  </a:lnTo>
                  <a:lnTo>
                    <a:pt x="1744980" y="0"/>
                  </a:lnTo>
                  <a:lnTo>
                    <a:pt x="1789371" y="5109"/>
                  </a:lnTo>
                  <a:lnTo>
                    <a:pt x="1830115" y="19665"/>
                  </a:lnTo>
                  <a:lnTo>
                    <a:pt x="1866051" y="42507"/>
                  </a:lnTo>
                  <a:lnTo>
                    <a:pt x="1896020" y="72476"/>
                  </a:lnTo>
                  <a:lnTo>
                    <a:pt x="1918862" y="108412"/>
                  </a:lnTo>
                  <a:lnTo>
                    <a:pt x="1933418" y="149156"/>
                  </a:lnTo>
                  <a:lnTo>
                    <a:pt x="1938528" y="193548"/>
                  </a:lnTo>
                  <a:lnTo>
                    <a:pt x="1938528" y="1741932"/>
                  </a:lnTo>
                  <a:lnTo>
                    <a:pt x="1933418" y="1786323"/>
                  </a:lnTo>
                  <a:lnTo>
                    <a:pt x="1918862" y="1827067"/>
                  </a:lnTo>
                  <a:lnTo>
                    <a:pt x="1896020" y="1863003"/>
                  </a:lnTo>
                  <a:lnTo>
                    <a:pt x="1866051" y="1892972"/>
                  </a:lnTo>
                  <a:lnTo>
                    <a:pt x="1830115" y="1915814"/>
                  </a:lnTo>
                  <a:lnTo>
                    <a:pt x="1789371" y="1930370"/>
                  </a:lnTo>
                  <a:lnTo>
                    <a:pt x="1744980" y="1935480"/>
                  </a:lnTo>
                  <a:lnTo>
                    <a:pt x="193548" y="1935480"/>
                  </a:lnTo>
                  <a:lnTo>
                    <a:pt x="149156" y="1930370"/>
                  </a:lnTo>
                  <a:lnTo>
                    <a:pt x="108412" y="1915814"/>
                  </a:lnTo>
                  <a:lnTo>
                    <a:pt x="72476" y="1892972"/>
                  </a:lnTo>
                  <a:lnTo>
                    <a:pt x="42507" y="1863003"/>
                  </a:lnTo>
                  <a:lnTo>
                    <a:pt x="19665" y="1827067"/>
                  </a:lnTo>
                  <a:lnTo>
                    <a:pt x="5109" y="1786323"/>
                  </a:lnTo>
                  <a:lnTo>
                    <a:pt x="0" y="1741932"/>
                  </a:lnTo>
                  <a:lnTo>
                    <a:pt x="0" y="193548"/>
                  </a:lnTo>
                  <a:close/>
                </a:path>
              </a:pathLst>
            </a:custGeom>
            <a:ln w="25400">
              <a:solidFill>
                <a:srgbClr val="5FE0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5547740" y="3454730"/>
            <a:ext cx="1463040" cy="1104900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241300" marR="5080" indent="-228600">
              <a:lnSpc>
                <a:spcPts val="2750"/>
              </a:lnSpc>
              <a:spcBef>
                <a:spcPts val="395"/>
              </a:spcBef>
              <a:buChar char="•"/>
              <a:tabLst>
                <a:tab pos="241300" algn="l"/>
              </a:tabLst>
            </a:pPr>
            <a:r>
              <a:rPr sz="2500" spc="-10" dirty="0">
                <a:latin typeface="Calibri"/>
                <a:cs typeface="Calibri"/>
              </a:rPr>
              <a:t>Tertata </a:t>
            </a:r>
            <a:r>
              <a:rPr sz="2500" dirty="0">
                <a:latin typeface="Calibri"/>
                <a:cs typeface="Calibri"/>
              </a:rPr>
              <a:t>fisik</a:t>
            </a:r>
            <a:r>
              <a:rPr sz="2500" spc="-50" dirty="0">
                <a:latin typeface="Calibri"/>
                <a:cs typeface="Calibri"/>
              </a:rPr>
              <a:t> </a:t>
            </a:r>
            <a:r>
              <a:rPr sz="2500" spc="-25" dirty="0">
                <a:latin typeface="Calibri"/>
                <a:cs typeface="Calibri"/>
              </a:rPr>
              <a:t>dan </a:t>
            </a:r>
            <a:r>
              <a:rPr sz="2500" spc="-20" dirty="0">
                <a:latin typeface="Calibri"/>
                <a:cs typeface="Calibri"/>
              </a:rPr>
              <a:t>informasi</a:t>
            </a:r>
            <a:endParaRPr sz="25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7161276" y="2683764"/>
            <a:ext cx="622300" cy="483234"/>
          </a:xfrm>
          <a:custGeom>
            <a:avLst/>
            <a:gdLst/>
            <a:ahLst/>
            <a:cxnLst/>
            <a:rect l="l" t="t" r="r" b="b"/>
            <a:pathLst>
              <a:path w="622300" h="483235">
                <a:moveTo>
                  <a:pt x="380238" y="0"/>
                </a:moveTo>
                <a:lnTo>
                  <a:pt x="380238" y="96647"/>
                </a:lnTo>
                <a:lnTo>
                  <a:pt x="0" y="96647"/>
                </a:lnTo>
                <a:lnTo>
                  <a:pt x="0" y="386461"/>
                </a:lnTo>
                <a:lnTo>
                  <a:pt x="380238" y="386461"/>
                </a:lnTo>
                <a:lnTo>
                  <a:pt x="380238" y="483108"/>
                </a:lnTo>
                <a:lnTo>
                  <a:pt x="621792" y="241553"/>
                </a:lnTo>
                <a:lnTo>
                  <a:pt x="380238" y="0"/>
                </a:lnTo>
                <a:close/>
              </a:path>
            </a:pathLst>
          </a:custGeom>
          <a:solidFill>
            <a:srgbClr val="F795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042909" y="2567177"/>
            <a:ext cx="1938655" cy="1079500"/>
          </a:xfrm>
          <a:custGeom>
            <a:avLst/>
            <a:gdLst/>
            <a:ahLst/>
            <a:cxnLst/>
            <a:rect l="l" t="t" r="r" b="b"/>
            <a:pathLst>
              <a:path w="1938654" h="1079500">
                <a:moveTo>
                  <a:pt x="1830578" y="0"/>
                </a:moveTo>
                <a:lnTo>
                  <a:pt x="107950" y="0"/>
                </a:lnTo>
                <a:lnTo>
                  <a:pt x="65901" y="8473"/>
                </a:lnTo>
                <a:lnTo>
                  <a:pt x="31591" y="31591"/>
                </a:lnTo>
                <a:lnTo>
                  <a:pt x="8473" y="65901"/>
                </a:lnTo>
                <a:lnTo>
                  <a:pt x="0" y="107950"/>
                </a:lnTo>
                <a:lnTo>
                  <a:pt x="0" y="971042"/>
                </a:lnTo>
                <a:lnTo>
                  <a:pt x="8473" y="1013090"/>
                </a:lnTo>
                <a:lnTo>
                  <a:pt x="31591" y="1047400"/>
                </a:lnTo>
                <a:lnTo>
                  <a:pt x="65901" y="1070518"/>
                </a:lnTo>
                <a:lnTo>
                  <a:pt x="107950" y="1078992"/>
                </a:lnTo>
                <a:lnTo>
                  <a:pt x="1830578" y="1078992"/>
                </a:lnTo>
                <a:lnTo>
                  <a:pt x="1872626" y="1070518"/>
                </a:lnTo>
                <a:lnTo>
                  <a:pt x="1906936" y="1047400"/>
                </a:lnTo>
                <a:lnTo>
                  <a:pt x="1930054" y="1013090"/>
                </a:lnTo>
                <a:lnTo>
                  <a:pt x="1938528" y="971042"/>
                </a:lnTo>
                <a:lnTo>
                  <a:pt x="1938528" y="107950"/>
                </a:lnTo>
                <a:lnTo>
                  <a:pt x="1930054" y="65901"/>
                </a:lnTo>
                <a:lnTo>
                  <a:pt x="1906936" y="31591"/>
                </a:lnTo>
                <a:lnTo>
                  <a:pt x="1872626" y="8473"/>
                </a:lnTo>
                <a:lnTo>
                  <a:pt x="1830578" y="0"/>
                </a:lnTo>
                <a:close/>
              </a:path>
            </a:pathLst>
          </a:custGeom>
          <a:solidFill>
            <a:srgbClr val="F795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8690229" y="2678429"/>
            <a:ext cx="64579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spc="-10" dirty="0">
                <a:solidFill>
                  <a:srgbClr val="FFFFFF"/>
                </a:solidFill>
                <a:latin typeface="Calibri"/>
                <a:cs typeface="Calibri"/>
              </a:rPr>
              <a:t>Hasil</a:t>
            </a:r>
            <a:endParaRPr sz="2500">
              <a:latin typeface="Calibri"/>
              <a:cs typeface="Calibr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8427973" y="3273805"/>
            <a:ext cx="1964055" cy="1960880"/>
            <a:chOff x="8427973" y="3273805"/>
            <a:chExt cx="1964055" cy="1960880"/>
          </a:xfrm>
        </p:grpSpPr>
        <p:sp>
          <p:nvSpPr>
            <p:cNvPr id="20" name="object 20"/>
            <p:cNvSpPr/>
            <p:nvPr/>
          </p:nvSpPr>
          <p:spPr>
            <a:xfrm>
              <a:off x="8440673" y="3286505"/>
              <a:ext cx="1938655" cy="1935480"/>
            </a:xfrm>
            <a:custGeom>
              <a:avLst/>
              <a:gdLst/>
              <a:ahLst/>
              <a:cxnLst/>
              <a:rect l="l" t="t" r="r" b="b"/>
              <a:pathLst>
                <a:path w="1938654" h="1935479">
                  <a:moveTo>
                    <a:pt x="1744979" y="0"/>
                  </a:moveTo>
                  <a:lnTo>
                    <a:pt x="193548" y="0"/>
                  </a:lnTo>
                  <a:lnTo>
                    <a:pt x="149156" y="5109"/>
                  </a:lnTo>
                  <a:lnTo>
                    <a:pt x="108412" y="19665"/>
                  </a:lnTo>
                  <a:lnTo>
                    <a:pt x="72476" y="42507"/>
                  </a:lnTo>
                  <a:lnTo>
                    <a:pt x="42507" y="72476"/>
                  </a:lnTo>
                  <a:lnTo>
                    <a:pt x="19665" y="108412"/>
                  </a:lnTo>
                  <a:lnTo>
                    <a:pt x="5109" y="149156"/>
                  </a:lnTo>
                  <a:lnTo>
                    <a:pt x="0" y="193548"/>
                  </a:lnTo>
                  <a:lnTo>
                    <a:pt x="0" y="1741932"/>
                  </a:lnTo>
                  <a:lnTo>
                    <a:pt x="5109" y="1786323"/>
                  </a:lnTo>
                  <a:lnTo>
                    <a:pt x="19665" y="1827067"/>
                  </a:lnTo>
                  <a:lnTo>
                    <a:pt x="42507" y="1863003"/>
                  </a:lnTo>
                  <a:lnTo>
                    <a:pt x="72476" y="1892972"/>
                  </a:lnTo>
                  <a:lnTo>
                    <a:pt x="108412" y="1915814"/>
                  </a:lnTo>
                  <a:lnTo>
                    <a:pt x="149156" y="1930370"/>
                  </a:lnTo>
                  <a:lnTo>
                    <a:pt x="193548" y="1935480"/>
                  </a:lnTo>
                  <a:lnTo>
                    <a:pt x="1744979" y="1935480"/>
                  </a:lnTo>
                  <a:lnTo>
                    <a:pt x="1789371" y="1930370"/>
                  </a:lnTo>
                  <a:lnTo>
                    <a:pt x="1830115" y="1915814"/>
                  </a:lnTo>
                  <a:lnTo>
                    <a:pt x="1866051" y="1892972"/>
                  </a:lnTo>
                  <a:lnTo>
                    <a:pt x="1896020" y="1863003"/>
                  </a:lnTo>
                  <a:lnTo>
                    <a:pt x="1918862" y="1827067"/>
                  </a:lnTo>
                  <a:lnTo>
                    <a:pt x="1933418" y="1786323"/>
                  </a:lnTo>
                  <a:lnTo>
                    <a:pt x="1938527" y="1741932"/>
                  </a:lnTo>
                  <a:lnTo>
                    <a:pt x="1938527" y="193548"/>
                  </a:lnTo>
                  <a:lnTo>
                    <a:pt x="1933418" y="149156"/>
                  </a:lnTo>
                  <a:lnTo>
                    <a:pt x="1918862" y="108412"/>
                  </a:lnTo>
                  <a:lnTo>
                    <a:pt x="1896020" y="72476"/>
                  </a:lnTo>
                  <a:lnTo>
                    <a:pt x="1866051" y="42507"/>
                  </a:lnTo>
                  <a:lnTo>
                    <a:pt x="1830115" y="19665"/>
                  </a:lnTo>
                  <a:lnTo>
                    <a:pt x="1789371" y="5109"/>
                  </a:lnTo>
                  <a:lnTo>
                    <a:pt x="1744979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440673" y="3286505"/>
              <a:ext cx="1938655" cy="1935480"/>
            </a:xfrm>
            <a:custGeom>
              <a:avLst/>
              <a:gdLst/>
              <a:ahLst/>
              <a:cxnLst/>
              <a:rect l="l" t="t" r="r" b="b"/>
              <a:pathLst>
                <a:path w="1938654" h="1935479">
                  <a:moveTo>
                    <a:pt x="0" y="193548"/>
                  </a:moveTo>
                  <a:lnTo>
                    <a:pt x="5109" y="149156"/>
                  </a:lnTo>
                  <a:lnTo>
                    <a:pt x="19665" y="108412"/>
                  </a:lnTo>
                  <a:lnTo>
                    <a:pt x="42507" y="72476"/>
                  </a:lnTo>
                  <a:lnTo>
                    <a:pt x="72476" y="42507"/>
                  </a:lnTo>
                  <a:lnTo>
                    <a:pt x="108412" y="19665"/>
                  </a:lnTo>
                  <a:lnTo>
                    <a:pt x="149156" y="5109"/>
                  </a:lnTo>
                  <a:lnTo>
                    <a:pt x="193548" y="0"/>
                  </a:lnTo>
                  <a:lnTo>
                    <a:pt x="1744979" y="0"/>
                  </a:lnTo>
                  <a:lnTo>
                    <a:pt x="1789371" y="5109"/>
                  </a:lnTo>
                  <a:lnTo>
                    <a:pt x="1830115" y="19665"/>
                  </a:lnTo>
                  <a:lnTo>
                    <a:pt x="1866051" y="42507"/>
                  </a:lnTo>
                  <a:lnTo>
                    <a:pt x="1896020" y="72476"/>
                  </a:lnTo>
                  <a:lnTo>
                    <a:pt x="1918862" y="108412"/>
                  </a:lnTo>
                  <a:lnTo>
                    <a:pt x="1933418" y="149156"/>
                  </a:lnTo>
                  <a:lnTo>
                    <a:pt x="1938527" y="193548"/>
                  </a:lnTo>
                  <a:lnTo>
                    <a:pt x="1938527" y="1741932"/>
                  </a:lnTo>
                  <a:lnTo>
                    <a:pt x="1933418" y="1786323"/>
                  </a:lnTo>
                  <a:lnTo>
                    <a:pt x="1918862" y="1827067"/>
                  </a:lnTo>
                  <a:lnTo>
                    <a:pt x="1896020" y="1863003"/>
                  </a:lnTo>
                  <a:lnTo>
                    <a:pt x="1866051" y="1892972"/>
                  </a:lnTo>
                  <a:lnTo>
                    <a:pt x="1830115" y="1915814"/>
                  </a:lnTo>
                  <a:lnTo>
                    <a:pt x="1789371" y="1930370"/>
                  </a:lnTo>
                  <a:lnTo>
                    <a:pt x="1744979" y="1935480"/>
                  </a:lnTo>
                  <a:lnTo>
                    <a:pt x="193548" y="1935480"/>
                  </a:lnTo>
                  <a:lnTo>
                    <a:pt x="149156" y="1930370"/>
                  </a:lnTo>
                  <a:lnTo>
                    <a:pt x="108412" y="1915814"/>
                  </a:lnTo>
                  <a:lnTo>
                    <a:pt x="72476" y="1892972"/>
                  </a:lnTo>
                  <a:lnTo>
                    <a:pt x="42507" y="1863003"/>
                  </a:lnTo>
                  <a:lnTo>
                    <a:pt x="19665" y="1827067"/>
                  </a:lnTo>
                  <a:lnTo>
                    <a:pt x="5109" y="1786323"/>
                  </a:lnTo>
                  <a:lnTo>
                    <a:pt x="0" y="1741932"/>
                  </a:lnTo>
                  <a:lnTo>
                    <a:pt x="0" y="193548"/>
                  </a:lnTo>
                  <a:close/>
                </a:path>
              </a:pathLst>
            </a:custGeom>
            <a:ln w="25400">
              <a:solidFill>
                <a:srgbClr val="F7954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8662543" y="3454730"/>
            <a:ext cx="1403350" cy="1511935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241300" marR="303530" indent="-228600">
              <a:lnSpc>
                <a:spcPts val="2750"/>
              </a:lnSpc>
              <a:spcBef>
                <a:spcPts val="395"/>
              </a:spcBef>
              <a:buChar char="•"/>
              <a:tabLst>
                <a:tab pos="241300" algn="l"/>
              </a:tabLst>
            </a:pPr>
            <a:r>
              <a:rPr sz="2500" spc="-10" dirty="0">
                <a:latin typeface="Calibri"/>
                <a:cs typeface="Calibri"/>
              </a:rPr>
              <a:t>Daftar </a:t>
            </a:r>
            <a:r>
              <a:rPr sz="2500" spc="-15" dirty="0">
                <a:latin typeface="Calibri"/>
                <a:cs typeface="Calibri"/>
              </a:rPr>
              <a:t>berkas</a:t>
            </a:r>
            <a:endParaRPr sz="2500">
              <a:latin typeface="Calibri"/>
              <a:cs typeface="Calibri"/>
            </a:endParaRPr>
          </a:p>
          <a:p>
            <a:pPr marL="241300" marR="5080" indent="-228600">
              <a:lnSpc>
                <a:spcPts val="2750"/>
              </a:lnSpc>
              <a:spcBef>
                <a:spcPts val="455"/>
              </a:spcBef>
              <a:buChar char="•"/>
              <a:tabLst>
                <a:tab pos="241300" algn="l"/>
              </a:tabLst>
            </a:pPr>
            <a:r>
              <a:rPr sz="2500" dirty="0">
                <a:latin typeface="Calibri"/>
                <a:cs typeface="Calibri"/>
              </a:rPr>
              <a:t>Daftar</a:t>
            </a:r>
            <a:r>
              <a:rPr sz="2500" spc="-120" dirty="0">
                <a:latin typeface="Calibri"/>
                <a:cs typeface="Calibri"/>
              </a:rPr>
              <a:t> </a:t>
            </a:r>
            <a:r>
              <a:rPr sz="2500" spc="-25" dirty="0">
                <a:latin typeface="Calibri"/>
                <a:cs typeface="Calibri"/>
              </a:rPr>
              <a:t>isi </a:t>
            </a:r>
            <a:r>
              <a:rPr sz="2500" spc="-10" dirty="0">
                <a:latin typeface="Calibri"/>
                <a:cs typeface="Calibri"/>
              </a:rPr>
              <a:t>berkas</a:t>
            </a:r>
            <a:endParaRPr sz="25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4135">
              <a:lnSpc>
                <a:spcPct val="100000"/>
              </a:lnSpc>
              <a:spcBef>
                <a:spcPts val="105"/>
              </a:spcBef>
            </a:pPr>
            <a:r>
              <a:rPr spc="-45" dirty="0"/>
              <a:t>MEMBUAT</a:t>
            </a:r>
            <a:r>
              <a:rPr spc="-190" dirty="0"/>
              <a:t> </a:t>
            </a:r>
            <a:r>
              <a:rPr spc="-55" dirty="0"/>
              <a:t>DAFTAR</a:t>
            </a:r>
            <a:r>
              <a:rPr spc="-185" dirty="0"/>
              <a:t> </a:t>
            </a:r>
            <a:r>
              <a:rPr spc="-10" dirty="0"/>
              <a:t>BERKAS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806575" y="2524760"/>
          <a:ext cx="8571227" cy="37833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296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50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45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98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17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03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6555">
                <a:tc>
                  <a:txBody>
                    <a:bodyPr/>
                    <a:lstStyle/>
                    <a:p>
                      <a:pPr marL="151130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No.</a:t>
                      </a:r>
                      <a:r>
                        <a:rPr sz="11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10" dirty="0">
                          <a:latin typeface="Calibri"/>
                          <a:cs typeface="Calibri"/>
                        </a:rPr>
                        <a:t>Berkas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003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16559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Kode</a:t>
                      </a:r>
                      <a:r>
                        <a:rPr sz="11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10" dirty="0">
                          <a:latin typeface="Calibri"/>
                          <a:cs typeface="Calibri"/>
                        </a:rPr>
                        <a:t>Klas.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003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65785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Uraian</a:t>
                      </a:r>
                      <a:r>
                        <a:rPr sz="11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dirty="0">
                          <a:latin typeface="Calibri"/>
                          <a:cs typeface="Calibri"/>
                        </a:rPr>
                        <a:t>Informasi</a:t>
                      </a:r>
                      <a:r>
                        <a:rPr sz="1100" b="1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20" dirty="0">
                          <a:latin typeface="Calibri"/>
                          <a:cs typeface="Calibri"/>
                        </a:rPr>
                        <a:t>Arsip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003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7650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1100" b="1" dirty="0">
                          <a:latin typeface="Calibri"/>
                          <a:cs typeface="Calibri"/>
                        </a:rPr>
                        <a:t>Kurun</a:t>
                      </a:r>
                      <a:r>
                        <a:rPr sz="11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b="1" spc="-10" dirty="0">
                          <a:latin typeface="Calibri"/>
                          <a:cs typeface="Calibri"/>
                        </a:rPr>
                        <a:t>Waktu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003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65125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1100" b="1" spc="-10" dirty="0">
                          <a:latin typeface="Calibri"/>
                          <a:cs typeface="Calibri"/>
                        </a:rPr>
                        <a:t>Jumlah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003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50520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1100" b="1" spc="-10" dirty="0">
                          <a:latin typeface="Calibri"/>
                          <a:cs typeface="Calibri"/>
                        </a:rPr>
                        <a:t>Keterangan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T="10033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67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5239258" y="1724024"/>
            <a:ext cx="2626995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b="1" spc="-25" dirty="0">
                <a:latin typeface="Calibri"/>
                <a:cs typeface="Calibri"/>
              </a:rPr>
              <a:t>DAFTAR</a:t>
            </a:r>
            <a:r>
              <a:rPr sz="1300" b="1" spc="-10" dirty="0">
                <a:latin typeface="Calibri"/>
                <a:cs typeface="Calibri"/>
              </a:rPr>
              <a:t> </a:t>
            </a:r>
            <a:r>
              <a:rPr sz="1300" b="1" dirty="0">
                <a:latin typeface="Calibri"/>
                <a:cs typeface="Calibri"/>
              </a:rPr>
              <a:t>BERKAS</a:t>
            </a:r>
            <a:r>
              <a:rPr sz="1300" b="1" spc="-30" dirty="0">
                <a:latin typeface="Calibri"/>
                <a:cs typeface="Calibri"/>
              </a:rPr>
              <a:t> </a:t>
            </a:r>
            <a:r>
              <a:rPr sz="1300" b="1" spc="-10" dirty="0">
                <a:latin typeface="Calibri"/>
                <a:cs typeface="Calibri"/>
              </a:rPr>
              <a:t>……………………………….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882520" y="1931035"/>
            <a:ext cx="1075055" cy="223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b="1" dirty="0">
                <a:latin typeface="Calibri"/>
                <a:cs typeface="Calibri"/>
              </a:rPr>
              <a:t>Unit</a:t>
            </a:r>
            <a:r>
              <a:rPr sz="1300" b="1" spc="-50" dirty="0">
                <a:latin typeface="Calibri"/>
                <a:cs typeface="Calibri"/>
              </a:rPr>
              <a:t> </a:t>
            </a:r>
            <a:r>
              <a:rPr sz="1300" b="1" dirty="0">
                <a:latin typeface="Calibri"/>
                <a:cs typeface="Calibri"/>
              </a:rPr>
              <a:t>Pengolah</a:t>
            </a:r>
            <a:r>
              <a:rPr sz="1300" b="1" spc="-40" dirty="0">
                <a:latin typeface="Calibri"/>
                <a:cs typeface="Calibri"/>
              </a:rPr>
              <a:t> </a:t>
            </a:r>
            <a:r>
              <a:rPr sz="1300" b="1" spc="-50" dirty="0">
                <a:latin typeface="Calibri"/>
                <a:cs typeface="Calibri"/>
              </a:rPr>
              <a:t>:</a:t>
            </a:r>
            <a:endParaRPr sz="13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70405" y="-1"/>
            <a:ext cx="6324975" cy="68579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735448" y="3721354"/>
            <a:ext cx="28917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Are</a:t>
            </a:r>
            <a:r>
              <a:rPr sz="3600" spc="-110" dirty="0"/>
              <a:t> </a:t>
            </a:r>
            <a:r>
              <a:rPr sz="3600" spc="-50" dirty="0"/>
              <a:t>You</a:t>
            </a:r>
            <a:r>
              <a:rPr sz="3600" spc="-95" dirty="0"/>
              <a:t> </a:t>
            </a:r>
            <a:r>
              <a:rPr sz="3600" spc="-10" dirty="0"/>
              <a:t>Ready?</a:t>
            </a:r>
            <a:endParaRPr sz="360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:a16="http://schemas.microsoft.com/office/drawing/2014/main" id="{8EF5EB82-546B-4E76-887B-A2AE1848DD74}"/>
              </a:ext>
            </a:extLst>
          </p:cNvPr>
          <p:cNvSpPr txBox="1"/>
          <p:nvPr/>
        </p:nvSpPr>
        <p:spPr>
          <a:xfrm>
            <a:off x="685800" y="304800"/>
            <a:ext cx="5140325" cy="10354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64130" algn="l">
              <a:lnSpc>
                <a:spcPct val="100000"/>
              </a:lnSpc>
            </a:pPr>
            <a:r>
              <a:rPr sz="1200" dirty="0">
                <a:latin typeface="Bookman Old Style"/>
                <a:cs typeface="Bookman Old Style"/>
              </a:rPr>
              <a:t>DAFTAR</a:t>
            </a:r>
            <a:r>
              <a:rPr sz="1200" spc="-35" dirty="0">
                <a:latin typeface="Bookman Old Style"/>
                <a:cs typeface="Bookman Old Style"/>
              </a:rPr>
              <a:t> </a:t>
            </a:r>
            <a:r>
              <a:rPr sz="1200" spc="-10" dirty="0">
                <a:latin typeface="Bookman Old Style"/>
                <a:cs typeface="Bookman Old Style"/>
              </a:rPr>
              <a:t>BERKAS</a:t>
            </a:r>
            <a:endParaRPr sz="1200" dirty="0">
              <a:latin typeface="Bookman Old Style"/>
              <a:cs typeface="Bookman Old Style"/>
            </a:endParaRPr>
          </a:p>
          <a:p>
            <a:pPr algn="l">
              <a:lnSpc>
                <a:spcPct val="100000"/>
              </a:lnSpc>
              <a:spcBef>
                <a:spcPts val="210"/>
              </a:spcBef>
            </a:pPr>
            <a:endParaRPr sz="1200" dirty="0">
              <a:latin typeface="Bookman Old Style"/>
              <a:cs typeface="Bookman Old Style"/>
            </a:endParaRPr>
          </a:p>
          <a:p>
            <a:pPr marL="1193165" marR="5080" indent="-1181100" algn="l">
              <a:lnSpc>
                <a:spcPct val="112500"/>
              </a:lnSpc>
              <a:spcBef>
                <a:spcPts val="5"/>
              </a:spcBef>
            </a:pPr>
            <a:r>
              <a:rPr sz="1200" dirty="0">
                <a:latin typeface="Bookman Old Style"/>
                <a:cs typeface="Bookman Old Style"/>
              </a:rPr>
              <a:t>Unit</a:t>
            </a:r>
            <a:r>
              <a:rPr sz="1200" spc="-50" dirty="0">
                <a:latin typeface="Bookman Old Style"/>
                <a:cs typeface="Bookman Old Style"/>
              </a:rPr>
              <a:t> </a:t>
            </a:r>
            <a:r>
              <a:rPr sz="1200" dirty="0">
                <a:latin typeface="Bookman Old Style"/>
                <a:cs typeface="Bookman Old Style"/>
              </a:rPr>
              <a:t>Pengolah:</a:t>
            </a:r>
            <a:r>
              <a:rPr sz="1200" spc="-45" dirty="0">
                <a:latin typeface="Bookman Old Style"/>
                <a:cs typeface="Bookman Old Style"/>
              </a:rPr>
              <a:t> </a:t>
            </a:r>
            <a:r>
              <a:rPr sz="1200" dirty="0">
                <a:latin typeface="Bookman Old Style"/>
                <a:cs typeface="Bookman Old Style"/>
              </a:rPr>
              <a:t>Bidang</a:t>
            </a:r>
            <a:r>
              <a:rPr sz="1200" spc="-45" dirty="0">
                <a:latin typeface="Bookman Old Style"/>
                <a:cs typeface="Bookman Old Style"/>
              </a:rPr>
              <a:t> </a:t>
            </a:r>
            <a:r>
              <a:rPr sz="1200" dirty="0">
                <a:latin typeface="Bookman Old Style"/>
                <a:cs typeface="Bookman Old Style"/>
              </a:rPr>
              <a:t>Pembinaan,</a:t>
            </a:r>
            <a:r>
              <a:rPr sz="1200" spc="-40" dirty="0">
                <a:latin typeface="Bookman Old Style"/>
                <a:cs typeface="Bookman Old Style"/>
              </a:rPr>
              <a:t> </a:t>
            </a:r>
            <a:r>
              <a:rPr sz="1200" spc="-10" dirty="0">
                <a:latin typeface="Bookman Old Style"/>
                <a:cs typeface="Bookman Old Style"/>
              </a:rPr>
              <a:t>Pengembangan</a:t>
            </a:r>
            <a:r>
              <a:rPr sz="1200" spc="-45" dirty="0">
                <a:latin typeface="Bookman Old Style"/>
                <a:cs typeface="Bookman Old Style"/>
              </a:rPr>
              <a:t> </a:t>
            </a:r>
            <a:r>
              <a:rPr sz="1200" dirty="0">
                <a:latin typeface="Bookman Old Style"/>
                <a:cs typeface="Bookman Old Style"/>
              </a:rPr>
              <a:t>Dan</a:t>
            </a:r>
            <a:r>
              <a:rPr sz="1200" spc="-45" dirty="0">
                <a:latin typeface="Bookman Old Style"/>
                <a:cs typeface="Bookman Old Style"/>
              </a:rPr>
              <a:t> </a:t>
            </a:r>
            <a:r>
              <a:rPr sz="1200" spc="-10" dirty="0">
                <a:latin typeface="Bookman Old Style"/>
                <a:cs typeface="Bookman Old Style"/>
              </a:rPr>
              <a:t>Pengawasan Kearsipan</a:t>
            </a:r>
            <a:endParaRPr sz="1200" dirty="0">
              <a:latin typeface="Bookman Old Style"/>
              <a:cs typeface="Bookman Old Style"/>
            </a:endParaRPr>
          </a:p>
          <a:p>
            <a:pPr marL="12700" algn="l">
              <a:lnSpc>
                <a:spcPct val="100000"/>
              </a:lnSpc>
              <a:spcBef>
                <a:spcPts val="180"/>
              </a:spcBef>
              <a:tabLst>
                <a:tab pos="1065530" algn="l"/>
              </a:tabLst>
            </a:pPr>
            <a:r>
              <a:rPr sz="1200" spc="-10" dirty="0">
                <a:latin typeface="Bookman Old Style"/>
                <a:cs typeface="Bookman Old Style"/>
              </a:rPr>
              <a:t>Periode</a:t>
            </a:r>
            <a:r>
              <a:rPr sz="1200" dirty="0">
                <a:latin typeface="Bookman Old Style"/>
                <a:cs typeface="Bookman Old Style"/>
              </a:rPr>
              <a:t>	:</a:t>
            </a:r>
            <a:r>
              <a:rPr sz="1200" spc="-25" dirty="0">
                <a:latin typeface="Bookman Old Style"/>
                <a:cs typeface="Bookman Old Style"/>
              </a:rPr>
              <a:t> </a:t>
            </a:r>
            <a:r>
              <a:rPr sz="1200" dirty="0">
                <a:latin typeface="Bookman Old Style"/>
                <a:cs typeface="Bookman Old Style"/>
              </a:rPr>
              <a:t>Januari</a:t>
            </a:r>
            <a:r>
              <a:rPr sz="1200" spc="-25" dirty="0">
                <a:latin typeface="Bookman Old Style"/>
                <a:cs typeface="Bookman Old Style"/>
              </a:rPr>
              <a:t> </a:t>
            </a:r>
            <a:r>
              <a:rPr sz="1200" dirty="0">
                <a:latin typeface="Bookman Old Style"/>
                <a:cs typeface="Bookman Old Style"/>
              </a:rPr>
              <a:t>–</a:t>
            </a:r>
            <a:r>
              <a:rPr sz="1200" spc="-25" dirty="0">
                <a:latin typeface="Bookman Old Style"/>
                <a:cs typeface="Bookman Old Style"/>
              </a:rPr>
              <a:t> </a:t>
            </a:r>
            <a:r>
              <a:rPr sz="1200" dirty="0">
                <a:latin typeface="Bookman Old Style"/>
                <a:cs typeface="Bookman Old Style"/>
              </a:rPr>
              <a:t>Oktober</a:t>
            </a:r>
            <a:r>
              <a:rPr sz="1200" spc="-25" dirty="0">
                <a:latin typeface="Bookman Old Style"/>
                <a:cs typeface="Bookman Old Style"/>
              </a:rPr>
              <a:t> </a:t>
            </a:r>
            <a:r>
              <a:rPr sz="1200" spc="-20" dirty="0">
                <a:latin typeface="Bookman Old Style"/>
                <a:cs typeface="Bookman Old Style"/>
              </a:rPr>
              <a:t>2020</a:t>
            </a:r>
            <a:endParaRPr sz="1200" dirty="0">
              <a:latin typeface="Bookman Old Style"/>
              <a:cs typeface="Bookman Old Style"/>
            </a:endParaRPr>
          </a:p>
        </p:txBody>
      </p:sp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EE12E4FA-013A-4D10-963B-CB16854D17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286563"/>
              </p:ext>
            </p:extLst>
          </p:nvPr>
        </p:nvGraphicFramePr>
        <p:xfrm>
          <a:off x="685800" y="1600200"/>
          <a:ext cx="10744199" cy="49179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83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22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2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98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494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49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95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4985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5154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08305">
                <a:tc>
                  <a:txBody>
                    <a:bodyPr/>
                    <a:lstStyle/>
                    <a:p>
                      <a:pPr marL="99060" marR="91440" indent="103505">
                        <a:lnSpc>
                          <a:spcPts val="1060"/>
                        </a:lnSpc>
                        <a:spcBef>
                          <a:spcPts val="540"/>
                        </a:spcBef>
                      </a:pPr>
                      <a:r>
                        <a:rPr sz="900" spc="-25" dirty="0">
                          <a:latin typeface="Bookman Old Style"/>
                          <a:cs typeface="Bookman Old Style"/>
                        </a:rPr>
                        <a:t>No.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Berkas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685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3025" marR="68580" indent="1270" algn="ctr">
                        <a:lnSpc>
                          <a:spcPts val="1060"/>
                        </a:lnSpc>
                      </a:pP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Kode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Klasifi- 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kasi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710" marR="86360" indent="-3175" algn="ctr">
                        <a:lnSpc>
                          <a:spcPts val="106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Uraian Informasi Berkas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84150" marR="172720" indent="-9525">
                        <a:lnSpc>
                          <a:spcPts val="1060"/>
                        </a:lnSpc>
                        <a:spcBef>
                          <a:spcPts val="540"/>
                        </a:spcBef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Kurun waktu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685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1019"/>
                        </a:spcBef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Jumlah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12953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4775" marR="98425" indent="10160">
                        <a:lnSpc>
                          <a:spcPts val="1060"/>
                        </a:lnSpc>
                        <a:spcBef>
                          <a:spcPts val="540"/>
                        </a:spcBef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Klasifikasi Keamanan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685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0">
                        <a:lnSpc>
                          <a:spcPct val="100000"/>
                        </a:lnSpc>
                        <a:spcBef>
                          <a:spcPts val="1019"/>
                        </a:spcBef>
                      </a:pPr>
                      <a:r>
                        <a:rPr sz="900" dirty="0">
                          <a:latin typeface="Bookman Old Style"/>
                          <a:cs typeface="Bookman Old Style"/>
                        </a:rPr>
                        <a:t>Hak</a:t>
                      </a:r>
                      <a:r>
                        <a:rPr sz="900" spc="-15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Akses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12953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0" marR="97155" indent="224154">
                        <a:lnSpc>
                          <a:spcPts val="1060"/>
                        </a:lnSpc>
                        <a:spcBef>
                          <a:spcPts val="540"/>
                        </a:spcBef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Dasar Pertimbangan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685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19"/>
                        </a:spcBef>
                      </a:pP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Ket.</a:t>
                      </a:r>
                      <a:endParaRPr sz="900" dirty="0">
                        <a:latin typeface="Bookman Old Style"/>
                        <a:cs typeface="Bookman Old Style"/>
                      </a:endParaRPr>
                    </a:p>
                  </a:txBody>
                  <a:tcPr marL="0" marR="0" marT="12953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46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900" spc="-25" dirty="0">
                          <a:latin typeface="Bookman Old Style"/>
                          <a:cs typeface="Bookman Old Style"/>
                        </a:rPr>
                        <a:t>1.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00" spc="-25" dirty="0">
                          <a:latin typeface="Bookman Old Style"/>
                          <a:cs typeface="Bookman Old Style"/>
                        </a:rPr>
                        <a:t>045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  <a:p>
                      <a:pPr marL="67945" marR="78740">
                        <a:lnSpc>
                          <a:spcPts val="106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Pedoman Kearsipan</a:t>
                      </a:r>
                      <a:endParaRPr sz="900" dirty="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215900">
                        <a:lnSpc>
                          <a:spcPct val="100000"/>
                        </a:lnSpc>
                      </a:pP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2020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3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070"/>
                        </a:lnSpc>
                        <a:spcBef>
                          <a:spcPts val="5"/>
                        </a:spcBef>
                      </a:pPr>
                      <a:r>
                        <a:rPr sz="900" spc="-50" dirty="0">
                          <a:latin typeface="Bookman Old Style"/>
                          <a:cs typeface="Bookman Old Style"/>
                        </a:rPr>
                        <a:t>3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  <a:p>
                      <a:pPr algn="ctr">
                        <a:lnSpc>
                          <a:spcPts val="107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Berkas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72085" marR="163830" indent="42545">
                        <a:lnSpc>
                          <a:spcPts val="106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Biasa/ Terbuka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8905" marR="124460" algn="ctr">
                        <a:lnSpc>
                          <a:spcPts val="1060"/>
                        </a:lnSpc>
                        <a:spcBef>
                          <a:spcPts val="15"/>
                        </a:spcBef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Pengguna 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dari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eksternal </a:t>
                      </a:r>
                      <a:r>
                        <a:rPr sz="900" spc="-25" dirty="0">
                          <a:latin typeface="Bookman Old Style"/>
                          <a:cs typeface="Bookman Old Style"/>
                        </a:rPr>
                        <a:t>dan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  <a:p>
                      <a:pPr algn="ctr">
                        <a:lnSpc>
                          <a:spcPts val="1005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internal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  <a:p>
                      <a:pPr marL="74295" marR="66675" algn="ctr">
                        <a:lnSpc>
                          <a:spcPts val="106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mempunyai </a:t>
                      </a:r>
                      <a:r>
                        <a:rPr sz="900" dirty="0">
                          <a:latin typeface="Bookman Old Style"/>
                          <a:cs typeface="Bookman Old Style"/>
                        </a:rPr>
                        <a:t>hak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akses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19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7470" marR="71755" algn="ctr">
                        <a:lnSpc>
                          <a:spcPct val="97800"/>
                        </a:lnSpc>
                        <a:spcBef>
                          <a:spcPts val="515"/>
                        </a:spcBef>
                      </a:pPr>
                      <a:r>
                        <a:rPr sz="900" dirty="0">
                          <a:latin typeface="Bookman Old Style"/>
                          <a:cs typeface="Bookman Old Style"/>
                        </a:rPr>
                        <a:t>Tidak</a:t>
                      </a:r>
                      <a:r>
                        <a:rPr sz="900" spc="-35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memiliki </a:t>
                      </a:r>
                      <a:r>
                        <a:rPr sz="900" dirty="0">
                          <a:latin typeface="Bookman Old Style"/>
                          <a:cs typeface="Bookman Old Style"/>
                        </a:rPr>
                        <a:t>dampak</a:t>
                      </a:r>
                      <a:r>
                        <a:rPr sz="900" spc="-40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yang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mengganggu kinerja Instansi/ organisasi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654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84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Tekstual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spc="-25" dirty="0">
                          <a:latin typeface="Bookman Old Style"/>
                          <a:cs typeface="Bookman Old Style"/>
                        </a:rPr>
                        <a:t>2.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045.4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67945" marR="78740">
                        <a:lnSpc>
                          <a:spcPts val="106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Kajian </a:t>
                      </a:r>
                      <a:r>
                        <a:rPr sz="900" spc="-25" dirty="0">
                          <a:latin typeface="Bookman Old Style"/>
                          <a:cs typeface="Bookman Old Style"/>
                        </a:rPr>
                        <a:t>dan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Evaluasi Kearsipan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730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7155" marR="89535" indent="-3175">
                        <a:lnSpc>
                          <a:spcPts val="106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Pebruari- </a:t>
                      </a:r>
                      <a:r>
                        <a:rPr sz="900" dirty="0">
                          <a:latin typeface="Bookman Old Style"/>
                          <a:cs typeface="Bookman Old Style"/>
                        </a:rPr>
                        <a:t>Mei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2020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070"/>
                        </a:lnSpc>
                      </a:pPr>
                      <a:r>
                        <a:rPr sz="900" spc="-50" dirty="0">
                          <a:latin typeface="Bookman Old Style"/>
                          <a:cs typeface="Bookman Old Style"/>
                        </a:rPr>
                        <a:t>9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  <a:p>
                      <a:pPr algn="ctr">
                        <a:lnSpc>
                          <a:spcPts val="107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Berkas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9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72085" marR="163830" indent="42545">
                        <a:lnSpc>
                          <a:spcPts val="106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Biasa/ Terbuka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295" marR="66675" indent="-3175" algn="ctr">
                        <a:lnSpc>
                          <a:spcPts val="106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Pengguna 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dari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eksternal </a:t>
                      </a:r>
                      <a:r>
                        <a:rPr sz="900" spc="-25" dirty="0">
                          <a:latin typeface="Bookman Old Style"/>
                          <a:cs typeface="Bookman Old Style"/>
                        </a:rPr>
                        <a:t>dan</a:t>
                      </a:r>
                      <a:r>
                        <a:rPr sz="900" spc="500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internal mempunyai </a:t>
                      </a:r>
                      <a:r>
                        <a:rPr sz="900" dirty="0">
                          <a:latin typeface="Bookman Old Style"/>
                          <a:cs typeface="Bookman Old Style"/>
                        </a:rPr>
                        <a:t>hak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akses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7470" marR="71755" algn="ctr">
                        <a:lnSpc>
                          <a:spcPts val="1060"/>
                        </a:lnSpc>
                        <a:spcBef>
                          <a:spcPts val="555"/>
                        </a:spcBef>
                      </a:pPr>
                      <a:r>
                        <a:rPr sz="900" dirty="0">
                          <a:latin typeface="Bookman Old Style"/>
                          <a:cs typeface="Bookman Old Style"/>
                        </a:rPr>
                        <a:t>Tidak</a:t>
                      </a:r>
                      <a:r>
                        <a:rPr sz="900" spc="-35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memiliki </a:t>
                      </a:r>
                      <a:r>
                        <a:rPr sz="900" dirty="0">
                          <a:latin typeface="Bookman Old Style"/>
                          <a:cs typeface="Bookman Old Style"/>
                        </a:rPr>
                        <a:t>dampak</a:t>
                      </a:r>
                      <a:r>
                        <a:rPr sz="900" spc="-40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yang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mengganggu kinerja Instansi/ organisasi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7048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84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Tekstual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900" spc="-25" dirty="0">
                          <a:latin typeface="Bookman Old Style"/>
                          <a:cs typeface="Bookman Old Style"/>
                        </a:rPr>
                        <a:t>3.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045.6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67945" marR="142240">
                        <a:lnSpc>
                          <a:spcPts val="1060"/>
                        </a:lnSpc>
                      </a:pP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Temu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Arsiparis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3980" marR="89535" algn="ctr">
                        <a:lnSpc>
                          <a:spcPts val="106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Pebruari- Maret 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2020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3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070"/>
                        </a:lnSpc>
                        <a:spcBef>
                          <a:spcPts val="5"/>
                        </a:spcBef>
                      </a:pPr>
                      <a:r>
                        <a:rPr sz="900" spc="-50" dirty="0">
                          <a:latin typeface="Bookman Old Style"/>
                          <a:cs typeface="Bookman Old Style"/>
                        </a:rPr>
                        <a:t>8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  <a:p>
                      <a:pPr algn="ctr">
                        <a:lnSpc>
                          <a:spcPts val="107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Berkas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72085" marR="163830" indent="42545">
                        <a:lnSpc>
                          <a:spcPts val="106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Biasa/ Terbuka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295" marR="66675" indent="-3175" algn="ctr">
                        <a:lnSpc>
                          <a:spcPts val="106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Pengguna 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dari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eksternal </a:t>
                      </a:r>
                      <a:r>
                        <a:rPr sz="900" spc="-25" dirty="0">
                          <a:latin typeface="Bookman Old Style"/>
                          <a:cs typeface="Bookman Old Style"/>
                        </a:rPr>
                        <a:t>dan</a:t>
                      </a:r>
                      <a:r>
                        <a:rPr sz="900" spc="500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internal mempunyai </a:t>
                      </a:r>
                      <a:r>
                        <a:rPr sz="900" dirty="0">
                          <a:latin typeface="Bookman Old Style"/>
                          <a:cs typeface="Bookman Old Style"/>
                        </a:rPr>
                        <a:t>hak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akses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7470" marR="71755" algn="ctr">
                        <a:lnSpc>
                          <a:spcPts val="1060"/>
                        </a:lnSpc>
                        <a:spcBef>
                          <a:spcPts val="540"/>
                        </a:spcBef>
                      </a:pPr>
                      <a:r>
                        <a:rPr sz="900" dirty="0">
                          <a:latin typeface="Bookman Old Style"/>
                          <a:cs typeface="Bookman Old Style"/>
                        </a:rPr>
                        <a:t>Tidak</a:t>
                      </a:r>
                      <a:r>
                        <a:rPr sz="900" spc="-35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memiliki </a:t>
                      </a:r>
                      <a:r>
                        <a:rPr sz="900" dirty="0">
                          <a:latin typeface="Bookman Old Style"/>
                          <a:cs typeface="Bookman Old Style"/>
                        </a:rPr>
                        <a:t>dampak</a:t>
                      </a:r>
                      <a:r>
                        <a:rPr sz="900" spc="-40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yang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mengganggu kinerja Instansi/ organisasi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685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84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Tekstual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900" spc="-25" dirty="0">
                          <a:latin typeface="Bookman Old Style"/>
                          <a:cs typeface="Bookman Old Style"/>
                        </a:rPr>
                        <a:t>4.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045.41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67945" marR="78740">
                        <a:lnSpc>
                          <a:spcPct val="9830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Penga- wasan Kearsipan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15570" marR="109220" algn="ctr">
                        <a:lnSpc>
                          <a:spcPct val="9830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Januari- Oktober 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2020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075"/>
                        </a:lnSpc>
                      </a:pPr>
                      <a:r>
                        <a:rPr sz="900" spc="-25" dirty="0">
                          <a:latin typeface="Bookman Old Style"/>
                          <a:cs typeface="Bookman Old Style"/>
                        </a:rPr>
                        <a:t>16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  <a:p>
                      <a:pPr algn="ctr">
                        <a:lnSpc>
                          <a:spcPts val="1075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Berkas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8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72085" marR="163830" indent="42545">
                        <a:lnSpc>
                          <a:spcPts val="107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Biasa/ Terbuka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8905" marR="124460" algn="ctr">
                        <a:lnSpc>
                          <a:spcPts val="1060"/>
                        </a:lnSpc>
                        <a:spcBef>
                          <a:spcPts val="15"/>
                        </a:spcBef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Pengguna 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dari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eksternal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  <a:p>
                      <a:pPr marL="74295" marR="66675" indent="-1905" algn="ctr">
                        <a:lnSpc>
                          <a:spcPts val="1060"/>
                        </a:lnSpc>
                      </a:pPr>
                      <a:r>
                        <a:rPr sz="900" spc="-25" dirty="0">
                          <a:latin typeface="Bookman Old Style"/>
                          <a:cs typeface="Bookman Old Style"/>
                        </a:rPr>
                        <a:t>dan</a:t>
                      </a:r>
                      <a:r>
                        <a:rPr sz="900" spc="500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internal mempunyai </a:t>
                      </a:r>
                      <a:r>
                        <a:rPr sz="900" dirty="0">
                          <a:latin typeface="Bookman Old Style"/>
                          <a:cs typeface="Bookman Old Style"/>
                        </a:rPr>
                        <a:t>hak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akses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19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7470" marR="71755" algn="ctr">
                        <a:lnSpc>
                          <a:spcPct val="98000"/>
                        </a:lnSpc>
                        <a:spcBef>
                          <a:spcPts val="509"/>
                        </a:spcBef>
                      </a:pPr>
                      <a:r>
                        <a:rPr sz="900" dirty="0">
                          <a:latin typeface="Bookman Old Style"/>
                          <a:cs typeface="Bookman Old Style"/>
                        </a:rPr>
                        <a:t>Tidak</a:t>
                      </a:r>
                      <a:r>
                        <a:rPr sz="900" spc="-35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memiliki </a:t>
                      </a:r>
                      <a:r>
                        <a:rPr sz="900" dirty="0">
                          <a:latin typeface="Bookman Old Style"/>
                          <a:cs typeface="Bookman Old Style"/>
                        </a:rPr>
                        <a:t>dampak</a:t>
                      </a:r>
                      <a:r>
                        <a:rPr sz="900" spc="-40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yang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mengganggu kinerja Instansi/ organisasi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6476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84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Tekstual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601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900" spc="-25" dirty="0">
                          <a:latin typeface="Bookman Old Style"/>
                          <a:cs typeface="Bookman Old Style"/>
                        </a:rPr>
                        <a:t>5.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00" spc="-25" dirty="0">
                          <a:latin typeface="Bookman Old Style"/>
                          <a:cs typeface="Bookman Old Style"/>
                        </a:rPr>
                        <a:t>893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67945" marR="78740">
                        <a:lnSpc>
                          <a:spcPts val="106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Diklat Kearsipan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215900" marR="111760" indent="-99060">
                        <a:lnSpc>
                          <a:spcPts val="106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Pebruari 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2020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3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070"/>
                        </a:lnSpc>
                        <a:spcBef>
                          <a:spcPts val="5"/>
                        </a:spcBef>
                      </a:pPr>
                      <a:r>
                        <a:rPr sz="900" spc="-50" dirty="0">
                          <a:latin typeface="Bookman Old Style"/>
                          <a:cs typeface="Bookman Old Style"/>
                        </a:rPr>
                        <a:t>1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  <a:p>
                      <a:pPr algn="ctr">
                        <a:lnSpc>
                          <a:spcPts val="107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Berkas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72085" marR="163830" indent="42545">
                        <a:lnSpc>
                          <a:spcPts val="106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Biasa/ Terbuka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295" marR="66675" indent="-3175" algn="ctr">
                        <a:lnSpc>
                          <a:spcPts val="106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Pengguna 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dari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eksternal </a:t>
                      </a:r>
                      <a:r>
                        <a:rPr sz="900" spc="-25" dirty="0">
                          <a:latin typeface="Bookman Old Style"/>
                          <a:cs typeface="Bookman Old Style"/>
                        </a:rPr>
                        <a:t>dan</a:t>
                      </a:r>
                      <a:r>
                        <a:rPr sz="900" spc="500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internal mempunyai </a:t>
                      </a:r>
                      <a:r>
                        <a:rPr sz="900" dirty="0">
                          <a:latin typeface="Bookman Old Style"/>
                          <a:cs typeface="Bookman Old Style"/>
                        </a:rPr>
                        <a:t>hak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akses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7470" marR="71755" algn="ctr">
                        <a:lnSpc>
                          <a:spcPts val="1060"/>
                        </a:lnSpc>
                        <a:spcBef>
                          <a:spcPts val="540"/>
                        </a:spcBef>
                      </a:pPr>
                      <a:r>
                        <a:rPr sz="900" dirty="0">
                          <a:latin typeface="Bookman Old Style"/>
                          <a:cs typeface="Bookman Old Style"/>
                        </a:rPr>
                        <a:t>Tidak</a:t>
                      </a:r>
                      <a:r>
                        <a:rPr sz="900" spc="-35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memiliki </a:t>
                      </a:r>
                      <a:r>
                        <a:rPr sz="900" dirty="0">
                          <a:latin typeface="Bookman Old Style"/>
                          <a:cs typeface="Bookman Old Style"/>
                        </a:rPr>
                        <a:t>dampak</a:t>
                      </a:r>
                      <a:r>
                        <a:rPr sz="900" spc="-40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yang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mengganggu kinerja Instansi/ organisasi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685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7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Tekstual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807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900" spc="-25" dirty="0">
                          <a:latin typeface="Bookman Old Style"/>
                          <a:cs typeface="Bookman Old Style"/>
                        </a:rPr>
                        <a:t>6.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00" spc="-25" dirty="0">
                          <a:latin typeface="Bookman Old Style"/>
                          <a:cs typeface="Bookman Old Style"/>
                        </a:rPr>
                        <a:t>893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3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67945">
                        <a:lnSpc>
                          <a:spcPts val="1070"/>
                        </a:lnSpc>
                        <a:spcBef>
                          <a:spcPts val="5"/>
                        </a:spcBef>
                      </a:pPr>
                      <a:r>
                        <a:rPr sz="900" spc="-25" dirty="0">
                          <a:latin typeface="Bookman Old Style"/>
                          <a:cs typeface="Bookman Old Style"/>
                        </a:rPr>
                        <a:t>SDA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  <a:p>
                      <a:pPr marL="67945" marR="78740">
                        <a:lnSpc>
                          <a:spcPts val="1060"/>
                        </a:lnSpc>
                        <a:spcBef>
                          <a:spcPts val="40"/>
                        </a:spcBef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Bidang Kearsipan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215900" marR="89535" indent="-121920">
                        <a:lnSpc>
                          <a:spcPts val="106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Pebruari- April 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2020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070"/>
                        </a:lnSpc>
                      </a:pPr>
                      <a:r>
                        <a:rPr sz="900" spc="-25" dirty="0">
                          <a:latin typeface="Bookman Old Style"/>
                          <a:cs typeface="Bookman Old Style"/>
                        </a:rPr>
                        <a:t>22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  <a:p>
                      <a:pPr algn="ctr">
                        <a:lnSpc>
                          <a:spcPts val="1070"/>
                        </a:lnSpc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Berkas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172085" marR="163830" indent="42545">
                        <a:lnSpc>
                          <a:spcPts val="1060"/>
                        </a:lnSpc>
                        <a:spcBef>
                          <a:spcPts val="5"/>
                        </a:spcBef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Biasa/ Terbuka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295" marR="66675" indent="-3175" algn="ctr">
                        <a:lnSpc>
                          <a:spcPts val="1060"/>
                        </a:lnSpc>
                        <a:spcBef>
                          <a:spcPts val="15"/>
                        </a:spcBef>
                      </a:pP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Pengguna 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dari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eksternal </a:t>
                      </a:r>
                      <a:r>
                        <a:rPr sz="900" spc="-25" dirty="0">
                          <a:latin typeface="Bookman Old Style"/>
                          <a:cs typeface="Bookman Old Style"/>
                        </a:rPr>
                        <a:t>dan</a:t>
                      </a:r>
                      <a:r>
                        <a:rPr sz="900" spc="500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internal mempunyai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  <a:p>
                      <a:pPr algn="ctr">
                        <a:lnSpc>
                          <a:spcPts val="1000"/>
                        </a:lnSpc>
                      </a:pPr>
                      <a:r>
                        <a:rPr sz="900" dirty="0">
                          <a:latin typeface="Bookman Old Style"/>
                          <a:cs typeface="Bookman Old Style"/>
                        </a:rPr>
                        <a:t>hak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akses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  <a:p>
                      <a:pPr algn="ctr">
                        <a:lnSpc>
                          <a:spcPts val="1035"/>
                        </a:lnSpc>
                      </a:pPr>
                      <a:r>
                        <a:rPr sz="900" spc="-50" dirty="0">
                          <a:latin typeface="Bookman Old Style"/>
                          <a:cs typeface="Bookman Old Style"/>
                        </a:rPr>
                        <a:t>*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190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77470" marR="71755" algn="ctr">
                        <a:lnSpc>
                          <a:spcPct val="97800"/>
                        </a:lnSpc>
                      </a:pPr>
                      <a:r>
                        <a:rPr sz="900" dirty="0">
                          <a:latin typeface="Bookman Old Style"/>
                          <a:cs typeface="Bookman Old Style"/>
                        </a:rPr>
                        <a:t>Tidak</a:t>
                      </a:r>
                      <a:r>
                        <a:rPr sz="900" spc="-35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memiliki </a:t>
                      </a:r>
                      <a:r>
                        <a:rPr sz="900" dirty="0">
                          <a:latin typeface="Bookman Old Style"/>
                          <a:cs typeface="Bookman Old Style"/>
                        </a:rPr>
                        <a:t>dampak</a:t>
                      </a:r>
                      <a:r>
                        <a:rPr sz="900" spc="-40" dirty="0">
                          <a:latin typeface="Bookman Old Style"/>
                          <a:cs typeface="Bookman Old Style"/>
                        </a:rPr>
                        <a:t> </a:t>
                      </a:r>
                      <a:r>
                        <a:rPr sz="900" spc="-20" dirty="0">
                          <a:latin typeface="Bookman Old Style"/>
                          <a:cs typeface="Bookman Old Style"/>
                        </a:rPr>
                        <a:t>yang </a:t>
                      </a:r>
                      <a:r>
                        <a:rPr sz="900" spc="-10" dirty="0">
                          <a:latin typeface="Bookman Old Style"/>
                          <a:cs typeface="Bookman Old Style"/>
                        </a:rPr>
                        <a:t>mengganggu kinerja Instansi/ organisasi</a:t>
                      </a:r>
                      <a:endParaRPr sz="900">
                        <a:latin typeface="Bookman Old Style"/>
                        <a:cs typeface="Bookman Old Style"/>
                      </a:endParaRPr>
                    </a:p>
                  </a:txBody>
                  <a:tcPr marL="0" marR="0" marT="6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10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Tekstual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343515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10919">
              <a:lnSpc>
                <a:spcPct val="100000"/>
              </a:lnSpc>
              <a:spcBef>
                <a:spcPts val="105"/>
              </a:spcBef>
            </a:pPr>
            <a:r>
              <a:rPr spc="-65" dirty="0"/>
              <a:t>DAFTAR</a:t>
            </a:r>
            <a:r>
              <a:rPr spc="-95" dirty="0"/>
              <a:t> </a:t>
            </a:r>
            <a:r>
              <a:rPr dirty="0"/>
              <a:t>ISI</a:t>
            </a:r>
            <a:r>
              <a:rPr spc="-80" dirty="0"/>
              <a:t> </a:t>
            </a:r>
            <a:r>
              <a:rPr spc="-10" dirty="0"/>
              <a:t>BERKAS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17370" y="1613357"/>
            <a:ext cx="191198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libri"/>
                <a:cs typeface="Calibri"/>
              </a:rPr>
              <a:t>Unit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Pengolah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spc="-50" dirty="0">
                <a:latin typeface="Calibri"/>
                <a:cs typeface="Calibri"/>
              </a:rPr>
              <a:t>:</a:t>
            </a:r>
            <a:endParaRPr sz="2400">
              <a:latin typeface="Calibri"/>
              <a:cs typeface="Calibri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732026" y="2422525"/>
          <a:ext cx="9713595" cy="40963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55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38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25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0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27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8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93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137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8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No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Berkas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679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No </a:t>
                      </a:r>
                      <a:r>
                        <a:rPr sz="18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Item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Arsip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679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8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Kode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Klasifikasi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679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Uraian</a:t>
                      </a:r>
                      <a:r>
                        <a:rPr sz="1800" b="1" spc="-6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Informasi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Arsip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679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484505">
                        <a:lnSpc>
                          <a:spcPct val="100000"/>
                        </a:lnSpc>
                        <a:spcBef>
                          <a:spcPts val="1614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Tanggal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0510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1614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Jumlah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0510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1614"/>
                        </a:spcBef>
                      </a:pPr>
                      <a:r>
                        <a:rPr sz="18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Ket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0510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26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>
            <a:extLst>
              <a:ext uri="{FF2B5EF4-FFF2-40B4-BE49-F238E27FC236}">
                <a16:creationId xmlns:a16="http://schemas.microsoft.com/office/drawing/2014/main" id="{661237BB-CA1D-49D3-BAC0-102721FC6AE7}"/>
              </a:ext>
            </a:extLst>
          </p:cNvPr>
          <p:cNvSpPr txBox="1"/>
          <p:nvPr/>
        </p:nvSpPr>
        <p:spPr>
          <a:xfrm>
            <a:off x="908067" y="228600"/>
            <a:ext cx="5140325" cy="8250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3713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Bookman Old Style"/>
                <a:cs typeface="Bookman Old Style"/>
              </a:rPr>
              <a:t>DAFTAR</a:t>
            </a:r>
            <a:r>
              <a:rPr sz="1200" spc="-20" dirty="0">
                <a:latin typeface="Bookman Old Style"/>
                <a:cs typeface="Bookman Old Style"/>
              </a:rPr>
              <a:t> </a:t>
            </a:r>
            <a:r>
              <a:rPr sz="1200" dirty="0">
                <a:latin typeface="Bookman Old Style"/>
                <a:cs typeface="Bookman Old Style"/>
              </a:rPr>
              <a:t>ISI</a:t>
            </a:r>
            <a:r>
              <a:rPr sz="1200" spc="-5" dirty="0">
                <a:latin typeface="Bookman Old Style"/>
                <a:cs typeface="Bookman Old Style"/>
              </a:rPr>
              <a:t> </a:t>
            </a:r>
            <a:r>
              <a:rPr sz="1200" spc="-10" dirty="0">
                <a:latin typeface="Bookman Old Style"/>
                <a:cs typeface="Bookman Old Style"/>
              </a:rPr>
              <a:t>BERKAS</a:t>
            </a:r>
            <a:endParaRPr sz="1200" dirty="0">
              <a:latin typeface="Bookman Old Style"/>
              <a:cs typeface="Bookman Old Style"/>
            </a:endParaRPr>
          </a:p>
          <a:p>
            <a:pPr marL="1193165" marR="5080" indent="-1181100">
              <a:lnSpc>
                <a:spcPct val="112500"/>
              </a:lnSpc>
            </a:pPr>
            <a:r>
              <a:rPr sz="1200" dirty="0">
                <a:latin typeface="Bookman Old Style"/>
                <a:cs typeface="Bookman Old Style"/>
              </a:rPr>
              <a:t>Unit</a:t>
            </a:r>
            <a:r>
              <a:rPr sz="1200" spc="-50" dirty="0">
                <a:latin typeface="Bookman Old Style"/>
                <a:cs typeface="Bookman Old Style"/>
              </a:rPr>
              <a:t> </a:t>
            </a:r>
            <a:r>
              <a:rPr sz="1200" dirty="0">
                <a:latin typeface="Bookman Old Style"/>
                <a:cs typeface="Bookman Old Style"/>
              </a:rPr>
              <a:t>Pengolah:</a:t>
            </a:r>
            <a:r>
              <a:rPr sz="1200" spc="-45" dirty="0">
                <a:latin typeface="Bookman Old Style"/>
                <a:cs typeface="Bookman Old Style"/>
              </a:rPr>
              <a:t> </a:t>
            </a:r>
            <a:r>
              <a:rPr sz="1200" dirty="0">
                <a:latin typeface="Bookman Old Style"/>
                <a:cs typeface="Bookman Old Style"/>
              </a:rPr>
              <a:t>Bidang</a:t>
            </a:r>
            <a:r>
              <a:rPr sz="1200" spc="-45" dirty="0">
                <a:latin typeface="Bookman Old Style"/>
                <a:cs typeface="Bookman Old Style"/>
              </a:rPr>
              <a:t> </a:t>
            </a:r>
            <a:r>
              <a:rPr sz="1200" dirty="0">
                <a:latin typeface="Bookman Old Style"/>
                <a:cs typeface="Bookman Old Style"/>
              </a:rPr>
              <a:t>Pembinaan,</a:t>
            </a:r>
            <a:r>
              <a:rPr sz="1200" spc="-40" dirty="0">
                <a:latin typeface="Bookman Old Style"/>
                <a:cs typeface="Bookman Old Style"/>
              </a:rPr>
              <a:t> </a:t>
            </a:r>
            <a:r>
              <a:rPr sz="1200" spc="-10" dirty="0">
                <a:latin typeface="Bookman Old Style"/>
                <a:cs typeface="Bookman Old Style"/>
              </a:rPr>
              <a:t>Pengembangan</a:t>
            </a:r>
            <a:r>
              <a:rPr sz="1200" spc="-45" dirty="0">
                <a:latin typeface="Bookman Old Style"/>
                <a:cs typeface="Bookman Old Style"/>
              </a:rPr>
              <a:t> </a:t>
            </a:r>
            <a:r>
              <a:rPr sz="1200" dirty="0">
                <a:latin typeface="Bookman Old Style"/>
                <a:cs typeface="Bookman Old Style"/>
              </a:rPr>
              <a:t>Dan</a:t>
            </a:r>
            <a:r>
              <a:rPr sz="1200" spc="-45" dirty="0">
                <a:latin typeface="Bookman Old Style"/>
                <a:cs typeface="Bookman Old Style"/>
              </a:rPr>
              <a:t> </a:t>
            </a:r>
            <a:r>
              <a:rPr sz="1200" spc="-10" dirty="0">
                <a:latin typeface="Bookman Old Style"/>
                <a:cs typeface="Bookman Old Style"/>
              </a:rPr>
              <a:t>Pengawasan Kearsipan</a:t>
            </a:r>
            <a:endParaRPr sz="1200" dirty="0">
              <a:latin typeface="Bookman Old Style"/>
              <a:cs typeface="Bookman Old Style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  <a:tabLst>
                <a:tab pos="1065530" algn="l"/>
              </a:tabLst>
            </a:pPr>
            <a:r>
              <a:rPr sz="1200" spc="-10" dirty="0">
                <a:latin typeface="Bookman Old Style"/>
                <a:cs typeface="Bookman Old Style"/>
              </a:rPr>
              <a:t>Periode</a:t>
            </a:r>
            <a:r>
              <a:rPr sz="1200" dirty="0">
                <a:latin typeface="Bookman Old Style"/>
                <a:cs typeface="Bookman Old Style"/>
              </a:rPr>
              <a:t>	:</a:t>
            </a:r>
            <a:r>
              <a:rPr sz="1200" spc="-25" dirty="0">
                <a:latin typeface="Bookman Old Style"/>
                <a:cs typeface="Bookman Old Style"/>
              </a:rPr>
              <a:t> </a:t>
            </a:r>
            <a:r>
              <a:rPr sz="1200" dirty="0">
                <a:latin typeface="Bookman Old Style"/>
                <a:cs typeface="Bookman Old Style"/>
              </a:rPr>
              <a:t>Januari</a:t>
            </a:r>
            <a:r>
              <a:rPr sz="1200" spc="-25" dirty="0">
                <a:latin typeface="Bookman Old Style"/>
                <a:cs typeface="Bookman Old Style"/>
              </a:rPr>
              <a:t> </a:t>
            </a:r>
            <a:r>
              <a:rPr sz="1200" dirty="0">
                <a:latin typeface="Bookman Old Style"/>
                <a:cs typeface="Bookman Old Style"/>
              </a:rPr>
              <a:t>–</a:t>
            </a:r>
            <a:r>
              <a:rPr sz="1200" spc="-25" dirty="0">
                <a:latin typeface="Bookman Old Style"/>
                <a:cs typeface="Bookman Old Style"/>
              </a:rPr>
              <a:t> </a:t>
            </a:r>
            <a:r>
              <a:rPr sz="1200" dirty="0">
                <a:latin typeface="Bookman Old Style"/>
                <a:cs typeface="Bookman Old Style"/>
              </a:rPr>
              <a:t>Oktober</a:t>
            </a:r>
            <a:r>
              <a:rPr sz="1200" spc="-25" dirty="0">
                <a:latin typeface="Bookman Old Style"/>
                <a:cs typeface="Bookman Old Style"/>
              </a:rPr>
              <a:t> </a:t>
            </a:r>
            <a:r>
              <a:rPr sz="1200" spc="-20" dirty="0">
                <a:latin typeface="Bookman Old Style"/>
                <a:cs typeface="Bookman Old Style"/>
              </a:rPr>
              <a:t>2020</a:t>
            </a:r>
            <a:endParaRPr sz="1200" dirty="0">
              <a:latin typeface="Bookman Old Style"/>
              <a:cs typeface="Bookman Old Style"/>
            </a:endParaRPr>
          </a:p>
        </p:txBody>
      </p:sp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FE5BFB48-11A4-45B9-A12D-48A976A4EE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824011"/>
              </p:ext>
            </p:extLst>
          </p:nvPr>
        </p:nvGraphicFramePr>
        <p:xfrm>
          <a:off x="682633" y="1075821"/>
          <a:ext cx="10826734" cy="64141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184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1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78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91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411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3547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1440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85775">
                <a:tc>
                  <a:txBody>
                    <a:bodyPr/>
                    <a:lstStyle/>
                    <a:p>
                      <a:pPr marL="68580" marR="60325" indent="88265" algn="ctr">
                        <a:lnSpc>
                          <a:spcPts val="1270"/>
                        </a:lnSpc>
                        <a:spcBef>
                          <a:spcPts val="650"/>
                        </a:spcBef>
                      </a:pPr>
                      <a:r>
                        <a:rPr sz="1100" b="1" spc="-25" dirty="0">
                          <a:latin typeface="Arial Narrow"/>
                          <a:cs typeface="Arial Narrow"/>
                        </a:rPr>
                        <a:t>No. </a:t>
                      </a:r>
                      <a:r>
                        <a:rPr sz="1100" b="1" spc="-10" dirty="0">
                          <a:latin typeface="Arial Narrow"/>
                          <a:cs typeface="Arial Narrow"/>
                        </a:rPr>
                        <a:t>Berkas</a:t>
                      </a:r>
                      <a:endParaRPr sz="1100" b="1" dirty="0">
                        <a:latin typeface="Arial Narrow"/>
                        <a:cs typeface="Arial Narrow"/>
                      </a:endParaRPr>
                    </a:p>
                  </a:txBody>
                  <a:tcPr marL="0" marR="0" marT="825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8580" marR="60325" indent="88265" algn="ctr">
                        <a:lnSpc>
                          <a:spcPts val="1260"/>
                        </a:lnSpc>
                      </a:pPr>
                      <a:r>
                        <a:rPr sz="1100" b="1" spc="-25" dirty="0">
                          <a:latin typeface="Arial Narrow"/>
                          <a:cs typeface="Arial Narrow"/>
                        </a:rPr>
                        <a:t>No. </a:t>
                      </a:r>
                      <a:r>
                        <a:rPr sz="1100" b="1" spc="-20" dirty="0">
                          <a:latin typeface="Arial Narrow"/>
                          <a:cs typeface="Arial Narrow"/>
                        </a:rPr>
                        <a:t>Item </a:t>
                      </a:r>
                      <a:r>
                        <a:rPr sz="1100" b="1" spc="-10" dirty="0">
                          <a:latin typeface="Arial Narrow"/>
                          <a:cs typeface="Arial Narrow"/>
                        </a:rPr>
                        <a:t>Berkas</a:t>
                      </a:r>
                      <a:endParaRPr sz="1100" b="1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8580" marR="62230" indent="120014" algn="ctr">
                        <a:lnSpc>
                          <a:spcPts val="1270"/>
                        </a:lnSpc>
                        <a:spcBef>
                          <a:spcPts val="650"/>
                        </a:spcBef>
                      </a:pPr>
                      <a:r>
                        <a:rPr sz="1100" b="1" spc="-20" dirty="0">
                          <a:latin typeface="Arial Narrow"/>
                          <a:cs typeface="Arial Narrow"/>
                        </a:rPr>
                        <a:t>Kode </a:t>
                      </a:r>
                      <a:r>
                        <a:rPr sz="1100" b="1" spc="-10" dirty="0">
                          <a:latin typeface="Arial Narrow"/>
                          <a:cs typeface="Arial Narrow"/>
                        </a:rPr>
                        <a:t>Klasifikasi</a:t>
                      </a:r>
                      <a:endParaRPr sz="1100" b="1" dirty="0">
                        <a:latin typeface="Arial Narrow"/>
                        <a:cs typeface="Arial Narrow"/>
                      </a:endParaRPr>
                    </a:p>
                  </a:txBody>
                  <a:tcPr marL="0" marR="0" marT="825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2560" marR="156845" algn="ctr">
                        <a:lnSpc>
                          <a:spcPts val="1260"/>
                        </a:lnSpc>
                      </a:pPr>
                      <a:r>
                        <a:rPr sz="1100" b="1" spc="-10" dirty="0">
                          <a:latin typeface="Arial Narrow"/>
                          <a:cs typeface="Arial Narrow"/>
                        </a:rPr>
                        <a:t>Uraian Informasi Arsip</a:t>
                      </a:r>
                      <a:endParaRPr sz="1100" b="1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7470" algn="ctr">
                        <a:lnSpc>
                          <a:spcPct val="100000"/>
                        </a:lnSpc>
                        <a:spcBef>
                          <a:spcPts val="1200"/>
                        </a:spcBef>
                      </a:pPr>
                      <a:r>
                        <a:rPr sz="1100" b="1" spc="-10" dirty="0">
                          <a:latin typeface="Arial Narrow"/>
                          <a:cs typeface="Arial Narrow"/>
                        </a:rPr>
                        <a:t>Tanggal</a:t>
                      </a:r>
                      <a:endParaRPr sz="1100" b="1" dirty="0">
                        <a:latin typeface="Arial Narrow"/>
                        <a:cs typeface="Arial Narrow"/>
                      </a:endParaRPr>
                    </a:p>
                  </a:txBody>
                  <a:tcPr marL="0" marR="0" marT="15240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algn="ctr">
                        <a:lnSpc>
                          <a:spcPct val="100000"/>
                        </a:lnSpc>
                        <a:spcBef>
                          <a:spcPts val="1200"/>
                        </a:spcBef>
                      </a:pPr>
                      <a:r>
                        <a:rPr sz="1100" b="1" spc="-10" dirty="0">
                          <a:latin typeface="Arial Narrow"/>
                          <a:cs typeface="Arial Narrow"/>
                        </a:rPr>
                        <a:t>Jumlah</a:t>
                      </a:r>
                      <a:endParaRPr sz="1100" b="1" dirty="0">
                        <a:latin typeface="Arial Narrow"/>
                        <a:cs typeface="Arial Narrow"/>
                      </a:endParaRPr>
                    </a:p>
                  </a:txBody>
                  <a:tcPr marL="0" marR="0" marT="15240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675" marR="59690" indent="20955" algn="ctr">
                        <a:lnSpc>
                          <a:spcPts val="1270"/>
                        </a:lnSpc>
                        <a:spcBef>
                          <a:spcPts val="650"/>
                        </a:spcBef>
                      </a:pPr>
                      <a:r>
                        <a:rPr sz="1100" b="1" spc="-10" dirty="0">
                          <a:latin typeface="Arial Narrow"/>
                          <a:cs typeface="Arial Narrow"/>
                        </a:rPr>
                        <a:t>Klasifikasi Keamanan</a:t>
                      </a:r>
                      <a:endParaRPr sz="1100" b="1" dirty="0">
                        <a:latin typeface="Arial Narrow"/>
                        <a:cs typeface="Arial Narrow"/>
                      </a:endParaRPr>
                    </a:p>
                  </a:txBody>
                  <a:tcPr marL="0" marR="0" marT="825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0805" algn="ctr">
                        <a:lnSpc>
                          <a:spcPct val="100000"/>
                        </a:lnSpc>
                        <a:spcBef>
                          <a:spcPts val="1200"/>
                        </a:spcBef>
                      </a:pPr>
                      <a:r>
                        <a:rPr sz="1100" b="1" dirty="0">
                          <a:latin typeface="Arial Narrow"/>
                          <a:cs typeface="Arial Narrow"/>
                        </a:rPr>
                        <a:t>Hak</a:t>
                      </a:r>
                      <a:r>
                        <a:rPr sz="1100" b="1" spc="-1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b="1" spc="-10" dirty="0">
                          <a:latin typeface="Arial Narrow"/>
                          <a:cs typeface="Arial Narrow"/>
                        </a:rPr>
                        <a:t>Akses</a:t>
                      </a:r>
                      <a:endParaRPr sz="1100" b="1" dirty="0">
                        <a:latin typeface="Arial Narrow"/>
                        <a:cs typeface="Arial Narrow"/>
                      </a:endParaRPr>
                    </a:p>
                  </a:txBody>
                  <a:tcPr marL="0" marR="0" marT="15240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1125" marR="103505" indent="203835" algn="ctr">
                        <a:lnSpc>
                          <a:spcPts val="1270"/>
                        </a:lnSpc>
                        <a:spcBef>
                          <a:spcPts val="650"/>
                        </a:spcBef>
                      </a:pPr>
                      <a:r>
                        <a:rPr sz="1100" b="1" spc="-10" dirty="0">
                          <a:latin typeface="Arial Narrow"/>
                          <a:cs typeface="Arial Narrow"/>
                        </a:rPr>
                        <a:t>Dasar Pertimbangan</a:t>
                      </a:r>
                      <a:endParaRPr sz="1100" b="1" dirty="0">
                        <a:latin typeface="Arial Narrow"/>
                        <a:cs typeface="Arial Narrow"/>
                      </a:endParaRPr>
                    </a:p>
                  </a:txBody>
                  <a:tcPr marL="0" marR="0" marT="825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00"/>
                        </a:spcBef>
                      </a:pPr>
                      <a:r>
                        <a:rPr sz="1100" b="1" spc="-20" dirty="0">
                          <a:latin typeface="Arial Narrow"/>
                          <a:cs typeface="Arial Narrow"/>
                        </a:rPr>
                        <a:t>Ket.</a:t>
                      </a:r>
                      <a:endParaRPr sz="1100" b="1" dirty="0">
                        <a:latin typeface="Arial Narrow"/>
                        <a:cs typeface="Arial Narrow"/>
                      </a:endParaRPr>
                    </a:p>
                  </a:txBody>
                  <a:tcPr marL="0" marR="0" marT="15240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42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5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spc="-25" dirty="0">
                          <a:latin typeface="Arial Narrow"/>
                          <a:cs typeface="Arial Narrow"/>
                        </a:rPr>
                        <a:t>1.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205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spc="-25" dirty="0">
                          <a:latin typeface="Arial Narrow"/>
                          <a:cs typeface="Arial Narrow"/>
                        </a:rPr>
                        <a:t>1.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205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635" algn="l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spc="-25" dirty="0">
                          <a:latin typeface="Arial Narrow"/>
                          <a:cs typeface="Arial Narrow"/>
                        </a:rPr>
                        <a:t>045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7945" marR="85725" algn="l">
                        <a:lnSpc>
                          <a:spcPct val="95800"/>
                        </a:lnSpc>
                      </a:pPr>
                      <a:r>
                        <a:rPr sz="1100" dirty="0">
                          <a:latin typeface="Arial Narrow"/>
                          <a:cs typeface="Arial Narrow"/>
                        </a:rPr>
                        <a:t>SK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25" dirty="0">
                          <a:latin typeface="Arial Narrow"/>
                          <a:cs typeface="Arial Narrow"/>
                        </a:rPr>
                        <a:t>Tim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Penyusunan Pedoman Kearsipan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800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121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ts val="1290"/>
                        </a:lnSpc>
                      </a:pPr>
                      <a:r>
                        <a:rPr sz="1100" spc="-25" dirty="0">
                          <a:latin typeface="Arial Narrow"/>
                          <a:cs typeface="Arial Narrow"/>
                        </a:rPr>
                        <a:t>18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  <a:p>
                      <a:pPr marL="95885" marR="88900" algn="l">
                        <a:lnSpc>
                          <a:spcPts val="1260"/>
                        </a:lnSpc>
                        <a:spcBef>
                          <a:spcPts val="65"/>
                        </a:spcBef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Januari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2020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1536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58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ts val="1290"/>
                        </a:lnSpc>
                      </a:pPr>
                      <a:r>
                        <a:rPr sz="1100" spc="-50" dirty="0">
                          <a:latin typeface="Arial Narrow"/>
                          <a:cs typeface="Arial Narrow"/>
                        </a:rPr>
                        <a:t>1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  <a:p>
                      <a:pPr algn="l">
                        <a:lnSpc>
                          <a:spcPts val="129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Berkas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675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133985" marR="126364" indent="50165" algn="l">
                        <a:lnSpc>
                          <a:spcPts val="126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Biasa/ Terbuka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59690" indent="-3175" algn="l">
                        <a:lnSpc>
                          <a:spcPct val="9560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Pengguna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dari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eksternal </a:t>
                      </a:r>
                      <a:r>
                        <a:rPr sz="1100" spc="-25" dirty="0">
                          <a:latin typeface="Arial Narrow"/>
                          <a:cs typeface="Arial Narrow"/>
                        </a:rPr>
                        <a:t>dan</a:t>
                      </a:r>
                      <a:r>
                        <a:rPr sz="1100" spc="50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internal mempunyai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hak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 akses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70485" marR="63500" algn="l">
                        <a:lnSpc>
                          <a:spcPct val="95500"/>
                        </a:lnSpc>
                      </a:pPr>
                      <a:r>
                        <a:rPr sz="1100" dirty="0">
                          <a:latin typeface="Arial Narrow"/>
                          <a:cs typeface="Arial Narrow"/>
                        </a:rPr>
                        <a:t>Tidak</a:t>
                      </a:r>
                      <a:r>
                        <a:rPr sz="1100" spc="-3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memiliki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dampak</a:t>
                      </a:r>
                      <a:r>
                        <a:rPr sz="1100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yang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mengganggu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kinerja</a:t>
                      </a:r>
                      <a:r>
                        <a:rPr sz="1100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Instansi/ organisasi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12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205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R="15240" algn="l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Tekstual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84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20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sz="1100" spc="-25" dirty="0">
                          <a:latin typeface="Arial Narrow"/>
                          <a:cs typeface="Arial Narrow"/>
                        </a:rPr>
                        <a:t>2.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205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635" algn="l">
                        <a:lnSpc>
                          <a:spcPct val="100000"/>
                        </a:lnSpc>
                      </a:pPr>
                      <a:r>
                        <a:rPr sz="1100" spc="-25" dirty="0">
                          <a:latin typeface="Arial Narrow"/>
                          <a:cs typeface="Arial Narrow"/>
                        </a:rPr>
                        <a:t>045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67945" marR="85725" algn="l">
                        <a:lnSpc>
                          <a:spcPts val="126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Penyusunan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Draft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Awal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Pedoman Kearsipan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844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ts val="1290"/>
                        </a:lnSpc>
                      </a:pPr>
                      <a:r>
                        <a:rPr sz="1100" spc="-25" dirty="0">
                          <a:latin typeface="Arial Narrow"/>
                          <a:cs typeface="Arial Narrow"/>
                        </a:rPr>
                        <a:t>20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  <a:p>
                      <a:pPr marL="67945" marR="59690" indent="635" algn="l">
                        <a:lnSpc>
                          <a:spcPts val="1260"/>
                        </a:lnSpc>
                        <a:spcBef>
                          <a:spcPts val="60"/>
                        </a:spcBef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Januari- Pebruari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2020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730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ts val="1290"/>
                        </a:lnSpc>
                      </a:pPr>
                      <a:r>
                        <a:rPr sz="1100" spc="-50" dirty="0">
                          <a:latin typeface="Arial Narrow"/>
                          <a:cs typeface="Arial Narrow"/>
                        </a:rPr>
                        <a:t>1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  <a:p>
                      <a:pPr algn="l">
                        <a:lnSpc>
                          <a:spcPts val="129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Berkas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33985" marR="126364" indent="50165" algn="l">
                        <a:lnSpc>
                          <a:spcPts val="126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Biasa/ Terbuka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59690" indent="-3175" algn="l">
                        <a:lnSpc>
                          <a:spcPct val="9560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Pengguna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dari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eksternal </a:t>
                      </a:r>
                      <a:r>
                        <a:rPr sz="1100" spc="-25" dirty="0">
                          <a:latin typeface="Arial Narrow"/>
                          <a:cs typeface="Arial Narrow"/>
                        </a:rPr>
                        <a:t>dan</a:t>
                      </a:r>
                      <a:r>
                        <a:rPr sz="1100" spc="50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internal mempunyai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hak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 akses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0485" marR="63500" algn="l">
                        <a:lnSpc>
                          <a:spcPct val="95700"/>
                        </a:lnSpc>
                        <a:spcBef>
                          <a:spcPts val="1260"/>
                        </a:spcBef>
                      </a:pPr>
                      <a:r>
                        <a:rPr sz="1100" dirty="0">
                          <a:latin typeface="Arial Narrow"/>
                          <a:cs typeface="Arial Narrow"/>
                        </a:rPr>
                        <a:t>Tidak</a:t>
                      </a:r>
                      <a:r>
                        <a:rPr sz="1100" spc="-3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memiliki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dampak</a:t>
                      </a:r>
                      <a:r>
                        <a:rPr sz="1100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yang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mengganggu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kinerja</a:t>
                      </a:r>
                      <a:r>
                        <a:rPr sz="1100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Instansi/ organisasi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160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20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R="15240" algn="l">
                        <a:lnSpc>
                          <a:spcPct val="10000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Tekstual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1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20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sz="1100" spc="-25" dirty="0">
                          <a:latin typeface="Arial Narrow"/>
                          <a:cs typeface="Arial Narrow"/>
                        </a:rPr>
                        <a:t>3.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20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35" algn="l">
                        <a:lnSpc>
                          <a:spcPct val="100000"/>
                        </a:lnSpc>
                      </a:pPr>
                      <a:r>
                        <a:rPr sz="1100" spc="-25" dirty="0">
                          <a:latin typeface="Arial Narrow"/>
                          <a:cs typeface="Arial Narrow"/>
                        </a:rPr>
                        <a:t>045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67945" marR="67945" algn="l">
                        <a:lnSpc>
                          <a:spcPct val="9550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Permohonan Masukan Draft Pedoman Kearsipan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12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11125" algn="l">
                        <a:lnSpc>
                          <a:spcPts val="1295"/>
                        </a:lnSpc>
                      </a:pPr>
                      <a:r>
                        <a:rPr sz="1100" dirty="0">
                          <a:latin typeface="Arial Narrow"/>
                          <a:cs typeface="Arial Narrow"/>
                        </a:rPr>
                        <a:t>11</a:t>
                      </a:r>
                      <a:r>
                        <a:rPr sz="1100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25" dirty="0">
                          <a:latin typeface="Arial Narrow"/>
                          <a:cs typeface="Arial Narrow"/>
                        </a:rPr>
                        <a:t>Mei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  <a:p>
                      <a:pPr marL="156845" algn="l">
                        <a:lnSpc>
                          <a:spcPts val="1295"/>
                        </a:lnSpc>
                      </a:pPr>
                      <a:r>
                        <a:rPr sz="1100" spc="-20" dirty="0">
                          <a:latin typeface="Arial Narrow"/>
                          <a:cs typeface="Arial Narrow"/>
                        </a:rPr>
                        <a:t>2020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ts val="1295"/>
                        </a:lnSpc>
                      </a:pPr>
                      <a:r>
                        <a:rPr sz="1100" spc="-50" dirty="0">
                          <a:latin typeface="Arial Narrow"/>
                          <a:cs typeface="Arial Narrow"/>
                        </a:rPr>
                        <a:t>1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  <a:p>
                      <a:pPr algn="l">
                        <a:lnSpc>
                          <a:spcPts val="1295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Berkas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65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33985" marR="126364" indent="50165" algn="l">
                        <a:lnSpc>
                          <a:spcPts val="1270"/>
                        </a:lnSpc>
                        <a:spcBef>
                          <a:spcPts val="5"/>
                        </a:spcBef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Biasa/ Terbuka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4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Pengguna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  <a:p>
                      <a:pPr marL="67945" marR="59690" indent="-3175" algn="l">
                        <a:lnSpc>
                          <a:spcPct val="95700"/>
                        </a:lnSpc>
                      </a:pPr>
                      <a:r>
                        <a:rPr sz="1100" spc="-20" dirty="0">
                          <a:latin typeface="Arial Narrow"/>
                          <a:cs typeface="Arial Narrow"/>
                        </a:rPr>
                        <a:t>dari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eksternal </a:t>
                      </a:r>
                      <a:r>
                        <a:rPr sz="1100" spc="-25" dirty="0">
                          <a:latin typeface="Arial Narrow"/>
                          <a:cs typeface="Arial Narrow"/>
                        </a:rPr>
                        <a:t>dan</a:t>
                      </a:r>
                      <a:r>
                        <a:rPr sz="1100" spc="50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internal mempunyai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hak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 akses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70485" marR="63500" algn="l">
                        <a:lnSpc>
                          <a:spcPct val="95500"/>
                        </a:lnSpc>
                      </a:pPr>
                      <a:r>
                        <a:rPr sz="1100" dirty="0">
                          <a:latin typeface="Arial Narrow"/>
                          <a:cs typeface="Arial Narrow"/>
                        </a:rPr>
                        <a:t>Tidak</a:t>
                      </a:r>
                      <a:r>
                        <a:rPr sz="1100" spc="-3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memiliki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dampak</a:t>
                      </a:r>
                      <a:r>
                        <a:rPr sz="1100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yang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mengganggu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kinerja</a:t>
                      </a:r>
                      <a:r>
                        <a:rPr sz="1100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Instansi/ organisasi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12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20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R="15240" algn="l">
                        <a:lnSpc>
                          <a:spcPct val="10000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Tekstual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705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spc="-25" dirty="0">
                          <a:latin typeface="Arial Narrow"/>
                          <a:cs typeface="Arial Narrow"/>
                        </a:rPr>
                        <a:t>2.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spc="-25" dirty="0">
                          <a:latin typeface="Arial Narrow"/>
                          <a:cs typeface="Arial Narrow"/>
                        </a:rPr>
                        <a:t>1.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045.4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665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67945" marR="97790" algn="l">
                        <a:lnSpc>
                          <a:spcPts val="126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Pengajuan Konsep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Surat</a:t>
                      </a:r>
                      <a:r>
                        <a:rPr sz="1100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Kajian Kearsipan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8445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121285" algn="l">
                        <a:lnSpc>
                          <a:spcPts val="1290"/>
                        </a:lnSpc>
                      </a:pPr>
                      <a:r>
                        <a:rPr sz="1100" dirty="0">
                          <a:latin typeface="Arial Narrow"/>
                          <a:cs typeface="Arial Narrow"/>
                        </a:rPr>
                        <a:t>9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April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  <a:p>
                      <a:pPr marL="156845" algn="l">
                        <a:lnSpc>
                          <a:spcPts val="1290"/>
                        </a:lnSpc>
                      </a:pPr>
                      <a:r>
                        <a:rPr sz="1100" spc="-20" dirty="0">
                          <a:latin typeface="Arial Narrow"/>
                          <a:cs typeface="Arial Narrow"/>
                        </a:rPr>
                        <a:t>2020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ts val="1290"/>
                        </a:lnSpc>
                      </a:pPr>
                      <a:r>
                        <a:rPr sz="1100" spc="-50" dirty="0">
                          <a:latin typeface="Arial Narrow"/>
                          <a:cs typeface="Arial Narrow"/>
                        </a:rPr>
                        <a:t>1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  <a:p>
                      <a:pPr algn="l">
                        <a:lnSpc>
                          <a:spcPts val="129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Berkas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33985" marR="126364" indent="50165" algn="l">
                        <a:lnSpc>
                          <a:spcPts val="126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Biasa/ Terbuka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59690" indent="-3175" algn="l">
                        <a:lnSpc>
                          <a:spcPct val="9560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Pengguna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dari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eksternal </a:t>
                      </a:r>
                      <a:r>
                        <a:rPr sz="1100" spc="-25" dirty="0">
                          <a:latin typeface="Arial Narrow"/>
                          <a:cs typeface="Arial Narrow"/>
                        </a:rPr>
                        <a:t>dan</a:t>
                      </a:r>
                      <a:r>
                        <a:rPr sz="1100" spc="50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internal mempunyai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hak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 akses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0485" marR="63500" algn="l">
                        <a:lnSpc>
                          <a:spcPct val="95700"/>
                        </a:lnSpc>
                        <a:spcBef>
                          <a:spcPts val="1260"/>
                        </a:spcBef>
                      </a:pPr>
                      <a:r>
                        <a:rPr sz="1100" dirty="0">
                          <a:latin typeface="Arial Narrow"/>
                          <a:cs typeface="Arial Narrow"/>
                        </a:rPr>
                        <a:t>Tidak</a:t>
                      </a:r>
                      <a:r>
                        <a:rPr sz="1100" spc="-3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memiliki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dampak</a:t>
                      </a:r>
                      <a:r>
                        <a:rPr sz="1100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yang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mengganggu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kinerja</a:t>
                      </a:r>
                      <a:r>
                        <a:rPr sz="1100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Instansi/ organisasi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160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R="15240" algn="l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Tekstual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73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20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sz="1100" spc="-25" dirty="0">
                          <a:latin typeface="Arial Narrow"/>
                          <a:cs typeface="Arial Narrow"/>
                        </a:rPr>
                        <a:t>2.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20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045.4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67945" marR="175260" algn="l">
                        <a:lnSpc>
                          <a:spcPct val="9580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Pengajuan Kuesioner Kajian Kearsipan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800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89535" algn="l">
                        <a:lnSpc>
                          <a:spcPts val="1295"/>
                        </a:lnSpc>
                      </a:pPr>
                      <a:r>
                        <a:rPr sz="1100" dirty="0">
                          <a:latin typeface="Arial Narrow"/>
                          <a:cs typeface="Arial Narrow"/>
                        </a:rPr>
                        <a:t>13</a:t>
                      </a:r>
                      <a:r>
                        <a:rPr sz="1100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April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  <a:p>
                      <a:pPr marL="156845" algn="l">
                        <a:lnSpc>
                          <a:spcPts val="1295"/>
                        </a:lnSpc>
                      </a:pPr>
                      <a:r>
                        <a:rPr sz="1100" spc="-20" dirty="0">
                          <a:latin typeface="Arial Narrow"/>
                          <a:cs typeface="Arial Narrow"/>
                        </a:rPr>
                        <a:t>2020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ts val="1295"/>
                        </a:lnSpc>
                      </a:pPr>
                      <a:r>
                        <a:rPr sz="1100" spc="-50" dirty="0">
                          <a:latin typeface="Arial Narrow"/>
                          <a:cs typeface="Arial Narrow"/>
                        </a:rPr>
                        <a:t>1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  <a:p>
                      <a:pPr algn="l">
                        <a:lnSpc>
                          <a:spcPts val="1295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Berkas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65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33985" marR="126364" indent="50165" algn="l">
                        <a:lnSpc>
                          <a:spcPts val="1270"/>
                        </a:lnSpc>
                        <a:spcBef>
                          <a:spcPts val="5"/>
                        </a:spcBef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Biasa/ Terbuka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4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Pengguna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  <a:p>
                      <a:pPr marL="67945" marR="59690" indent="-3175" algn="l">
                        <a:lnSpc>
                          <a:spcPct val="95500"/>
                        </a:lnSpc>
                      </a:pPr>
                      <a:r>
                        <a:rPr sz="1100" spc="-20" dirty="0">
                          <a:latin typeface="Arial Narrow"/>
                          <a:cs typeface="Arial Narrow"/>
                        </a:rPr>
                        <a:t>dari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eksternal </a:t>
                      </a:r>
                      <a:r>
                        <a:rPr sz="1100" spc="-25" dirty="0">
                          <a:latin typeface="Arial Narrow"/>
                          <a:cs typeface="Arial Narrow"/>
                        </a:rPr>
                        <a:t>dan</a:t>
                      </a:r>
                      <a:r>
                        <a:rPr sz="1100" spc="50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internal mempunyai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hak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 akses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70485" marR="63500" algn="l">
                        <a:lnSpc>
                          <a:spcPts val="1260"/>
                        </a:lnSpc>
                      </a:pPr>
                      <a:r>
                        <a:rPr sz="1100" dirty="0">
                          <a:latin typeface="Arial Narrow"/>
                          <a:cs typeface="Arial Narrow"/>
                        </a:rPr>
                        <a:t>Tidak</a:t>
                      </a:r>
                      <a:r>
                        <a:rPr sz="1100" spc="-3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memiliki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dampak</a:t>
                      </a:r>
                      <a:r>
                        <a:rPr sz="1100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yang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mengganggu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kinerja</a:t>
                      </a:r>
                      <a:r>
                        <a:rPr sz="1100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Instansi/ organisasi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508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20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R="15240" algn="l">
                        <a:lnSpc>
                          <a:spcPct val="10000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Tekstual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52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spc="-25" dirty="0">
                          <a:latin typeface="Arial Narrow"/>
                          <a:cs typeface="Arial Narrow"/>
                        </a:rPr>
                        <a:t>3.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045.4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111125" algn="l">
                        <a:lnSpc>
                          <a:spcPct val="95700"/>
                        </a:lnSpc>
                        <a:spcBef>
                          <a:spcPts val="1260"/>
                        </a:spcBef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Pengolahan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Data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Kuesioner Kajian Kearsipan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160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125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75565" marR="70485" indent="3810" algn="l">
                        <a:lnSpc>
                          <a:spcPct val="95900"/>
                        </a:lnSpc>
                      </a:pPr>
                      <a:r>
                        <a:rPr sz="1100" spc="-20" dirty="0">
                          <a:latin typeface="Arial Narrow"/>
                          <a:cs typeface="Arial Narrow"/>
                        </a:rPr>
                        <a:t>Mei-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Agustus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2020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15875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ts val="1290"/>
                        </a:lnSpc>
                      </a:pPr>
                      <a:r>
                        <a:rPr sz="1100" spc="-50" dirty="0">
                          <a:latin typeface="Arial Narrow"/>
                          <a:cs typeface="Arial Narrow"/>
                        </a:rPr>
                        <a:t>1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  <a:p>
                      <a:pPr algn="l">
                        <a:lnSpc>
                          <a:spcPts val="129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Berkas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133985" marR="126364" indent="50165" algn="l">
                        <a:lnSpc>
                          <a:spcPts val="126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Biasa/ Terbuka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59690" indent="-3175" algn="l">
                        <a:lnSpc>
                          <a:spcPct val="9560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Pengguna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dari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eksternal </a:t>
                      </a:r>
                      <a:r>
                        <a:rPr sz="1100" spc="-25" dirty="0">
                          <a:latin typeface="Arial Narrow"/>
                          <a:cs typeface="Arial Narrow"/>
                        </a:rPr>
                        <a:t>dan</a:t>
                      </a:r>
                      <a:r>
                        <a:rPr sz="1100" spc="50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internal mempunyai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hak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 akses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0485" marR="63500" algn="l">
                        <a:lnSpc>
                          <a:spcPct val="95700"/>
                        </a:lnSpc>
                        <a:spcBef>
                          <a:spcPts val="1260"/>
                        </a:spcBef>
                      </a:pPr>
                      <a:r>
                        <a:rPr sz="1100" dirty="0">
                          <a:latin typeface="Arial Narrow"/>
                          <a:cs typeface="Arial Narrow"/>
                        </a:rPr>
                        <a:t>Tidak</a:t>
                      </a:r>
                      <a:r>
                        <a:rPr sz="1100" spc="-3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memiliki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dampak</a:t>
                      </a:r>
                      <a:r>
                        <a:rPr sz="1100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yang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mengganggu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kinerja</a:t>
                      </a:r>
                      <a:r>
                        <a:rPr sz="1100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Instansi/ organisasi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160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R="15240" algn="l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Tekstual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280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05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spc="-25" dirty="0">
                          <a:latin typeface="Arial Narrow"/>
                          <a:cs typeface="Arial Narrow"/>
                        </a:rPr>
                        <a:t>3.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20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sz="1100" spc="-25" dirty="0">
                          <a:latin typeface="Arial Narrow"/>
                          <a:cs typeface="Arial Narrow"/>
                        </a:rPr>
                        <a:t>1.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20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045.6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L="67945" marR="123189" algn="l">
                        <a:lnSpc>
                          <a:spcPct val="9580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Pengajuan Konsep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Surat</a:t>
                      </a:r>
                      <a:r>
                        <a:rPr sz="1100" spc="-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Temu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Arsiparis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800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121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ts val="1290"/>
                        </a:lnSpc>
                      </a:pPr>
                      <a:r>
                        <a:rPr sz="1100" spc="-25" dirty="0">
                          <a:latin typeface="Arial Narrow"/>
                          <a:cs typeface="Arial Narrow"/>
                        </a:rPr>
                        <a:t>22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  <a:p>
                      <a:pPr marL="67945" marR="59690" algn="l">
                        <a:lnSpc>
                          <a:spcPts val="1260"/>
                        </a:lnSpc>
                        <a:spcBef>
                          <a:spcPts val="60"/>
                        </a:spcBef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Pebruari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2020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15367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ts val="1290"/>
                        </a:lnSpc>
                      </a:pPr>
                      <a:r>
                        <a:rPr sz="1100" spc="-50" dirty="0">
                          <a:latin typeface="Arial Narrow"/>
                          <a:cs typeface="Arial Narrow"/>
                        </a:rPr>
                        <a:t>1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  <a:p>
                      <a:pPr algn="l">
                        <a:lnSpc>
                          <a:spcPts val="129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Berkas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66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33985" marR="126364" indent="50165" algn="l">
                        <a:lnSpc>
                          <a:spcPts val="126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Biasa/ Terbuka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0" marR="95885" algn="l">
                        <a:lnSpc>
                          <a:spcPts val="1260"/>
                        </a:lnSpc>
                        <a:spcBef>
                          <a:spcPts val="35"/>
                        </a:spcBef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Pengguna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dari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  <a:p>
                      <a:pPr marL="67945" marR="59690" indent="-3175" algn="l">
                        <a:lnSpc>
                          <a:spcPts val="126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eksternal </a:t>
                      </a:r>
                      <a:r>
                        <a:rPr sz="1100" spc="-25" dirty="0">
                          <a:latin typeface="Arial Narrow"/>
                          <a:cs typeface="Arial Narrow"/>
                        </a:rPr>
                        <a:t>dan</a:t>
                      </a:r>
                      <a:r>
                        <a:rPr sz="1100" spc="50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internal mempunyai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hak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 akses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444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0485" marR="63500" algn="l">
                        <a:lnSpc>
                          <a:spcPct val="95700"/>
                        </a:lnSpc>
                        <a:spcBef>
                          <a:spcPts val="1260"/>
                        </a:spcBef>
                      </a:pPr>
                      <a:r>
                        <a:rPr sz="1100" dirty="0">
                          <a:latin typeface="Arial Narrow"/>
                          <a:cs typeface="Arial Narrow"/>
                        </a:rPr>
                        <a:t>Tidak</a:t>
                      </a:r>
                      <a:r>
                        <a:rPr sz="1100" spc="-3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memiliki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dampak</a:t>
                      </a:r>
                      <a:r>
                        <a:rPr sz="1100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yang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mengganggu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kinerja</a:t>
                      </a:r>
                      <a:r>
                        <a:rPr sz="1100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Instansi/ organisasi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16002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Bef>
                          <a:spcPts val="120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R="15240" algn="l">
                        <a:lnSpc>
                          <a:spcPct val="10000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Tekstual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477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sz="1100" spc="-25" dirty="0">
                          <a:latin typeface="Arial Narrow"/>
                          <a:cs typeface="Arial Narrow"/>
                        </a:rPr>
                        <a:t>2.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730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algn="l">
                        <a:lnSpc>
                          <a:spcPct val="10000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045.6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730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7945" marR="67945" algn="l">
                        <a:lnSpc>
                          <a:spcPts val="126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Permohonan Narasumber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Temu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Arsiparis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95"/>
                        </a:lnSpc>
                        <a:spcBef>
                          <a:spcPts val="570"/>
                        </a:spcBef>
                      </a:pPr>
                      <a:r>
                        <a:rPr sz="1100" spc="-25" dirty="0">
                          <a:latin typeface="Arial Narrow"/>
                          <a:cs typeface="Arial Narrow"/>
                        </a:rPr>
                        <a:t>28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  <a:p>
                      <a:pPr marL="67945" marR="59690" algn="l">
                        <a:lnSpc>
                          <a:spcPts val="1260"/>
                        </a:lnSpc>
                        <a:spcBef>
                          <a:spcPts val="65"/>
                        </a:spcBef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Pebruari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2020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7239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90"/>
                        </a:lnSpc>
                        <a:spcBef>
                          <a:spcPts val="1205"/>
                        </a:spcBef>
                      </a:pPr>
                      <a:r>
                        <a:rPr sz="1100" spc="-50" dirty="0">
                          <a:latin typeface="Arial Narrow"/>
                          <a:cs typeface="Arial Narrow"/>
                        </a:rPr>
                        <a:t>1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  <a:p>
                      <a:pPr algn="l">
                        <a:lnSpc>
                          <a:spcPts val="129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Berkas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1530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33985" marR="126364" indent="50165" algn="l">
                        <a:lnSpc>
                          <a:spcPts val="126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Biasa/ Terbuka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381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1600" marR="95885" algn="l">
                        <a:lnSpc>
                          <a:spcPts val="126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Pengguna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dari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eksternal </a:t>
                      </a:r>
                      <a:r>
                        <a:rPr sz="1100" spc="-25" dirty="0">
                          <a:latin typeface="Arial Narrow"/>
                          <a:cs typeface="Arial Narrow"/>
                        </a:rPr>
                        <a:t>dan</a:t>
                      </a:r>
                      <a:endParaRPr sz="110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0485" marR="62865" indent="34925" algn="l">
                        <a:lnSpc>
                          <a:spcPts val="1260"/>
                        </a:lnSpc>
                      </a:pPr>
                      <a:r>
                        <a:rPr sz="1100" dirty="0">
                          <a:latin typeface="Arial Narrow"/>
                          <a:cs typeface="Arial Narrow"/>
                        </a:rPr>
                        <a:t>Tidak</a:t>
                      </a:r>
                      <a:r>
                        <a:rPr sz="1100" spc="-3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memiliki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dampak</a:t>
                      </a:r>
                      <a:r>
                        <a:rPr sz="1100" spc="-40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20" dirty="0">
                          <a:latin typeface="Arial Narrow"/>
                          <a:cs typeface="Arial Narrow"/>
                        </a:rPr>
                        <a:t>yang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mengganggu </a:t>
                      </a:r>
                      <a:r>
                        <a:rPr sz="1100" dirty="0">
                          <a:latin typeface="Arial Narrow"/>
                          <a:cs typeface="Arial Narrow"/>
                        </a:rPr>
                        <a:t>kinerja</a:t>
                      </a:r>
                      <a:r>
                        <a:rPr sz="1100" spc="-35" dirty="0">
                          <a:latin typeface="Arial Narrow"/>
                          <a:cs typeface="Arial Narrow"/>
                        </a:rPr>
                        <a:t> </a:t>
                      </a:r>
                      <a:r>
                        <a:rPr sz="1100" spc="-10" dirty="0">
                          <a:latin typeface="Arial Narrow"/>
                          <a:cs typeface="Arial Narrow"/>
                        </a:rPr>
                        <a:t>Instansi/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575"/>
                        </a:spcBef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  <a:p>
                      <a:pPr marR="15240" algn="l">
                        <a:lnSpc>
                          <a:spcPct val="100000"/>
                        </a:lnSpc>
                      </a:pPr>
                      <a:r>
                        <a:rPr sz="1100" spc="-10" dirty="0">
                          <a:latin typeface="Arial Narrow"/>
                          <a:cs typeface="Arial Narrow"/>
                        </a:rPr>
                        <a:t>Tekstual</a:t>
                      </a:r>
                      <a:endParaRPr sz="1100" dirty="0">
                        <a:latin typeface="Arial Narrow"/>
                        <a:cs typeface="Arial Narrow"/>
                      </a:endParaRPr>
                    </a:p>
                  </a:txBody>
                  <a:tcPr marL="0" marR="0" marT="7302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381802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5468" y="134112"/>
              <a:ext cx="10950702" cy="603732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82980" y="184404"/>
            <a:ext cx="10226040" cy="6489192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10919">
              <a:lnSpc>
                <a:spcPct val="100000"/>
              </a:lnSpc>
              <a:spcBef>
                <a:spcPts val="105"/>
              </a:spcBef>
            </a:pPr>
            <a:r>
              <a:rPr spc="-65" dirty="0"/>
              <a:t>DAFTAR</a:t>
            </a:r>
            <a:r>
              <a:rPr spc="-95" dirty="0"/>
              <a:t> </a:t>
            </a:r>
            <a:r>
              <a:rPr dirty="0"/>
              <a:t>ISI</a:t>
            </a:r>
            <a:r>
              <a:rPr spc="-80" dirty="0"/>
              <a:t> </a:t>
            </a:r>
            <a:r>
              <a:rPr spc="-10" dirty="0"/>
              <a:t>BERKAS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17370" y="1613357"/>
            <a:ext cx="333184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libri"/>
                <a:cs typeface="Calibri"/>
              </a:rPr>
              <a:t>Unit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Pengolah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: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Sekretariat</a:t>
            </a:r>
            <a:endParaRPr sz="2400">
              <a:latin typeface="Calibri"/>
              <a:cs typeface="Calibri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732026" y="2422525"/>
          <a:ext cx="9713595" cy="40963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55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38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25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70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27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8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938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137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8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No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Berkas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679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No </a:t>
                      </a:r>
                      <a:r>
                        <a:rPr sz="18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Item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Arsip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679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8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Kode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Klasifikasi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679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535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Uraian</a:t>
                      </a:r>
                      <a:r>
                        <a:rPr sz="1800" b="1" spc="-6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Informasi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Arsip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679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484505">
                        <a:lnSpc>
                          <a:spcPct val="100000"/>
                        </a:lnSpc>
                        <a:spcBef>
                          <a:spcPts val="1614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Tanggal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0510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94615">
                        <a:lnSpc>
                          <a:spcPct val="100000"/>
                        </a:lnSpc>
                        <a:spcBef>
                          <a:spcPts val="1614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Jumlah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0510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1614"/>
                        </a:spcBef>
                      </a:pPr>
                      <a:r>
                        <a:rPr sz="18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Ket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0510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F81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26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800" spc="-50" dirty="0">
                          <a:latin typeface="Calibri"/>
                          <a:cs typeface="Calibri"/>
                        </a:rPr>
                        <a:t>7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4254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50" dirty="0">
                          <a:latin typeface="Calibri"/>
                          <a:cs typeface="Calibri"/>
                        </a:rPr>
                        <a:t>1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800" spc="-50" dirty="0">
                          <a:latin typeface="Calibri"/>
                          <a:cs typeface="Calibri"/>
                        </a:rPr>
                        <a:t>2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800" spc="-50" dirty="0">
                          <a:latin typeface="Calibri"/>
                          <a:cs typeface="Calibri"/>
                        </a:rPr>
                        <a:t>3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800" spc="-50" dirty="0">
                          <a:latin typeface="Calibri"/>
                          <a:cs typeface="Calibri"/>
                        </a:rPr>
                        <a:t>4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800" spc="-50" dirty="0">
                          <a:latin typeface="Calibri"/>
                          <a:cs typeface="Calibri"/>
                        </a:rPr>
                        <a:t>5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800" spc="-50" dirty="0">
                          <a:latin typeface="Calibri"/>
                          <a:cs typeface="Calibri"/>
                        </a:rPr>
                        <a:t>6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spc="-50" dirty="0">
                          <a:latin typeface="Calibri"/>
                          <a:cs typeface="Calibri"/>
                        </a:rPr>
                        <a:t>7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800" spc="-50" dirty="0">
                          <a:latin typeface="Calibri"/>
                          <a:cs typeface="Calibri"/>
                        </a:rPr>
                        <a:t>8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800" spc="-50" dirty="0">
                          <a:latin typeface="Calibri"/>
                          <a:cs typeface="Calibri"/>
                        </a:rPr>
                        <a:t>9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800" spc="-25" dirty="0">
                          <a:latin typeface="Calibri"/>
                          <a:cs typeface="Calibri"/>
                        </a:rPr>
                        <a:t>10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KP.04.2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50990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KGB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2020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a.n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0" dirty="0">
                          <a:latin typeface="Calibri"/>
                          <a:cs typeface="Calibri"/>
                        </a:rPr>
                        <a:t>A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KGB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2020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a.n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0" dirty="0">
                          <a:latin typeface="Calibri"/>
                          <a:cs typeface="Calibri"/>
                        </a:rPr>
                        <a:t>B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KGB</a:t>
                      </a:r>
                      <a:r>
                        <a:rPr sz="18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2020</a:t>
                      </a:r>
                      <a:r>
                        <a:rPr sz="18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a.n</a:t>
                      </a:r>
                      <a:r>
                        <a:rPr sz="1800" spc="3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0" dirty="0">
                          <a:latin typeface="Calibri"/>
                          <a:cs typeface="Calibri"/>
                        </a:rPr>
                        <a:t>C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KGB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2020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a.n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0" dirty="0">
                          <a:latin typeface="Calibri"/>
                          <a:cs typeface="Calibri"/>
                        </a:rPr>
                        <a:t>D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KGB</a:t>
                      </a:r>
                      <a:r>
                        <a:rPr sz="18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2020</a:t>
                      </a:r>
                      <a:r>
                        <a:rPr sz="18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a.n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0" dirty="0">
                          <a:latin typeface="Calibri"/>
                          <a:cs typeface="Calibri"/>
                        </a:rPr>
                        <a:t>E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KGB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2020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a.n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0" dirty="0">
                          <a:latin typeface="Calibri"/>
                          <a:cs typeface="Calibri"/>
                        </a:rPr>
                        <a:t>F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KGB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2020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a.n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0" dirty="0">
                          <a:latin typeface="Calibri"/>
                          <a:cs typeface="Calibri"/>
                        </a:rPr>
                        <a:t>G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KGB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2020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a.n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0" dirty="0">
                          <a:latin typeface="Calibri"/>
                          <a:cs typeface="Calibri"/>
                        </a:rPr>
                        <a:t>H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KGB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2020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a.n</a:t>
                      </a:r>
                      <a:r>
                        <a:rPr sz="1800" spc="-4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0" dirty="0">
                          <a:latin typeface="Calibri"/>
                          <a:cs typeface="Calibri"/>
                        </a:rPr>
                        <a:t>I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KGB</a:t>
                      </a:r>
                      <a:r>
                        <a:rPr sz="18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2020</a:t>
                      </a:r>
                      <a:r>
                        <a:rPr sz="18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a.n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0" dirty="0">
                          <a:latin typeface="Calibri"/>
                          <a:cs typeface="Calibri"/>
                        </a:rPr>
                        <a:t>J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‘1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Jan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2020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Jan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2020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Jan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2020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Jan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2020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Jan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2020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Jan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2020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Jan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2020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Jan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2020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Jan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2020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dirty="0">
                          <a:latin typeface="Calibri"/>
                          <a:cs typeface="Calibri"/>
                        </a:rPr>
                        <a:t>Jan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0" dirty="0">
                          <a:latin typeface="Calibri"/>
                          <a:cs typeface="Calibri"/>
                        </a:rPr>
                        <a:t>2020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lbr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710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lbr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710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lbr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710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lbr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710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lbr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710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lbr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71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lbr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710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lbr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710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lbr</a:t>
                      </a:r>
                      <a:endParaRPr sz="1800">
                        <a:latin typeface="Calibri"/>
                        <a:cs typeface="Calibri"/>
                      </a:endParaRPr>
                    </a:p>
                    <a:p>
                      <a:pPr marL="92710">
                        <a:lnSpc>
                          <a:spcPct val="100000"/>
                        </a:lnSpc>
                      </a:pPr>
                      <a:r>
                        <a:rPr sz="18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25" dirty="0">
                          <a:latin typeface="Calibri"/>
                          <a:cs typeface="Calibri"/>
                        </a:rPr>
                        <a:t>lbr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tc>
                  <a:txBody>
                    <a:bodyPr/>
                    <a:lstStyle/>
                    <a:p>
                      <a:pPr marL="92710" marR="62865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800" spc="-20" dirty="0">
                          <a:latin typeface="Calibri"/>
                          <a:cs typeface="Calibri"/>
                        </a:rPr>
                        <a:t>Asli Asli Asli Copy Asli Asli Asli Asli Copy Asli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311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D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69463" y="912063"/>
            <a:ext cx="5626100" cy="13677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407160" marR="5080" indent="-1395095">
              <a:lnSpc>
                <a:spcPct val="100000"/>
              </a:lnSpc>
              <a:spcBef>
                <a:spcPts val="105"/>
              </a:spcBef>
            </a:pPr>
            <a:r>
              <a:rPr b="1" spc="-90" dirty="0">
                <a:latin typeface="Calibri"/>
                <a:cs typeface="Calibri"/>
              </a:rPr>
              <a:t>LAYANAN</a:t>
            </a:r>
            <a:r>
              <a:rPr b="1" spc="-130" dirty="0">
                <a:latin typeface="Calibri"/>
                <a:cs typeface="Calibri"/>
              </a:rPr>
              <a:t> </a:t>
            </a:r>
            <a:r>
              <a:rPr b="1" spc="-10" dirty="0">
                <a:latin typeface="Calibri"/>
                <a:cs typeface="Calibri"/>
              </a:rPr>
              <a:t>PEMINJAMAN </a:t>
            </a:r>
            <a:r>
              <a:rPr b="1" dirty="0">
                <a:latin typeface="Calibri"/>
                <a:cs typeface="Calibri"/>
              </a:rPr>
              <a:t>ARSIP</a:t>
            </a:r>
            <a:r>
              <a:rPr b="1" spc="-85" dirty="0">
                <a:latin typeface="Calibri"/>
                <a:cs typeface="Calibri"/>
              </a:rPr>
              <a:t> </a:t>
            </a:r>
            <a:r>
              <a:rPr b="1" spc="-10" dirty="0">
                <a:latin typeface="Calibri"/>
                <a:cs typeface="Calibri"/>
              </a:rPr>
              <a:t>AKTIF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155946" y="2417317"/>
            <a:ext cx="1811655" cy="1311910"/>
            <a:chOff x="5155946" y="2417317"/>
            <a:chExt cx="1811655" cy="1311910"/>
          </a:xfrm>
        </p:grpSpPr>
        <p:sp>
          <p:nvSpPr>
            <p:cNvPr id="5" name="object 5"/>
            <p:cNvSpPr/>
            <p:nvPr/>
          </p:nvSpPr>
          <p:spPr>
            <a:xfrm>
              <a:off x="5168646" y="2430017"/>
              <a:ext cx="1786255" cy="1286510"/>
            </a:xfrm>
            <a:custGeom>
              <a:avLst/>
              <a:gdLst/>
              <a:ahLst/>
              <a:cxnLst/>
              <a:rect l="l" t="t" r="r" b="b"/>
              <a:pathLst>
                <a:path w="1786254" h="1286510">
                  <a:moveTo>
                    <a:pt x="1339596" y="0"/>
                  </a:moveTo>
                  <a:lnTo>
                    <a:pt x="446531" y="0"/>
                  </a:lnTo>
                  <a:lnTo>
                    <a:pt x="446531" y="643128"/>
                  </a:lnTo>
                  <a:lnTo>
                    <a:pt x="0" y="643128"/>
                  </a:lnTo>
                  <a:lnTo>
                    <a:pt x="893063" y="1286256"/>
                  </a:lnTo>
                  <a:lnTo>
                    <a:pt x="1786127" y="643128"/>
                  </a:lnTo>
                  <a:lnTo>
                    <a:pt x="1339596" y="643128"/>
                  </a:lnTo>
                  <a:lnTo>
                    <a:pt x="133959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168646" y="2430017"/>
              <a:ext cx="1786255" cy="1286510"/>
            </a:xfrm>
            <a:custGeom>
              <a:avLst/>
              <a:gdLst/>
              <a:ahLst/>
              <a:cxnLst/>
              <a:rect l="l" t="t" r="r" b="b"/>
              <a:pathLst>
                <a:path w="1786254" h="1286510">
                  <a:moveTo>
                    <a:pt x="0" y="643128"/>
                  </a:moveTo>
                  <a:lnTo>
                    <a:pt x="446531" y="643128"/>
                  </a:lnTo>
                  <a:lnTo>
                    <a:pt x="446531" y="0"/>
                  </a:lnTo>
                  <a:lnTo>
                    <a:pt x="1339596" y="0"/>
                  </a:lnTo>
                  <a:lnTo>
                    <a:pt x="1339596" y="643128"/>
                  </a:lnTo>
                  <a:lnTo>
                    <a:pt x="1786127" y="643128"/>
                  </a:lnTo>
                  <a:lnTo>
                    <a:pt x="893063" y="1286256"/>
                  </a:lnTo>
                  <a:lnTo>
                    <a:pt x="0" y="643128"/>
                  </a:lnTo>
                  <a:close/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2163317" y="3736594"/>
            <a:ext cx="8079105" cy="19773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27685" indent="-514984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527685" algn="l"/>
              </a:tabLst>
            </a:pPr>
            <a:r>
              <a:rPr sz="3200" b="1" dirty="0">
                <a:latin typeface="Arial"/>
                <a:cs typeface="Arial"/>
              </a:rPr>
              <a:t>KETERBUKAAN</a:t>
            </a:r>
            <a:r>
              <a:rPr sz="3200" b="1" spc="-35" dirty="0">
                <a:latin typeface="Arial"/>
                <a:cs typeface="Arial"/>
              </a:rPr>
              <a:t> </a:t>
            </a:r>
            <a:r>
              <a:rPr sz="3200" b="1" dirty="0">
                <a:latin typeface="Arial"/>
                <a:cs typeface="Arial"/>
              </a:rPr>
              <a:t>DAN</a:t>
            </a:r>
            <a:r>
              <a:rPr sz="3200" b="1" spc="5" dirty="0">
                <a:latin typeface="Arial"/>
                <a:cs typeface="Arial"/>
              </a:rPr>
              <a:t> </a:t>
            </a:r>
            <a:r>
              <a:rPr sz="3200" b="1" spc="-20" dirty="0">
                <a:latin typeface="Arial"/>
                <a:cs typeface="Arial"/>
              </a:rPr>
              <a:t>KETERTUTUPAN</a:t>
            </a:r>
            <a:endParaRPr sz="3200">
              <a:latin typeface="Arial"/>
              <a:cs typeface="Arial"/>
            </a:endParaRPr>
          </a:p>
          <a:p>
            <a:pPr marL="3156585">
              <a:lnSpc>
                <a:spcPct val="100000"/>
              </a:lnSpc>
              <a:spcBef>
                <a:spcPts val="5"/>
              </a:spcBef>
            </a:pPr>
            <a:r>
              <a:rPr sz="3200" b="1" spc="-10" dirty="0">
                <a:latin typeface="Arial"/>
                <a:cs typeface="Arial"/>
              </a:rPr>
              <a:t>INFORMASI</a:t>
            </a:r>
            <a:endParaRPr sz="3200">
              <a:latin typeface="Arial"/>
              <a:cs typeface="Arial"/>
            </a:endParaRPr>
          </a:p>
          <a:p>
            <a:pPr marL="533400" indent="-514984">
              <a:lnSpc>
                <a:spcPct val="100000"/>
              </a:lnSpc>
              <a:buAutoNum type="arabicPeriod" startAt="2"/>
              <a:tabLst>
                <a:tab pos="533400" algn="l"/>
              </a:tabLst>
            </a:pPr>
            <a:r>
              <a:rPr sz="3200" b="1" dirty="0">
                <a:latin typeface="Arial"/>
                <a:cs typeface="Arial"/>
              </a:rPr>
              <a:t>KLASIFIKASI</a:t>
            </a:r>
            <a:r>
              <a:rPr sz="3200" b="1" spc="-40" dirty="0">
                <a:latin typeface="Arial"/>
                <a:cs typeface="Arial"/>
              </a:rPr>
              <a:t> </a:t>
            </a:r>
            <a:r>
              <a:rPr sz="3200" b="1" dirty="0">
                <a:latin typeface="Arial"/>
                <a:cs typeface="Arial"/>
              </a:rPr>
              <a:t>KEAMANAN</a:t>
            </a:r>
            <a:r>
              <a:rPr sz="3200" b="1" spc="-35" dirty="0">
                <a:latin typeface="Arial"/>
                <a:cs typeface="Arial"/>
              </a:rPr>
              <a:t> </a:t>
            </a:r>
            <a:r>
              <a:rPr sz="3200" b="1" dirty="0">
                <a:latin typeface="Arial"/>
                <a:cs typeface="Arial"/>
              </a:rPr>
              <a:t>DAN</a:t>
            </a:r>
            <a:r>
              <a:rPr sz="3200" b="1" spc="-130" dirty="0">
                <a:latin typeface="Arial"/>
                <a:cs typeface="Arial"/>
              </a:rPr>
              <a:t> </a:t>
            </a:r>
            <a:r>
              <a:rPr sz="3200" b="1" spc="-10" dirty="0">
                <a:latin typeface="Arial"/>
                <a:cs typeface="Arial"/>
              </a:rPr>
              <a:t>AKSES</a:t>
            </a:r>
            <a:endParaRPr sz="3200">
              <a:latin typeface="Arial"/>
              <a:cs typeface="Arial"/>
            </a:endParaRPr>
          </a:p>
          <a:p>
            <a:pPr marL="3676650">
              <a:lnSpc>
                <a:spcPct val="100000"/>
              </a:lnSpc>
            </a:pPr>
            <a:r>
              <a:rPr sz="3200" b="1" spc="-10" dirty="0">
                <a:latin typeface="Arial"/>
                <a:cs typeface="Arial"/>
              </a:rPr>
              <a:t>ARSIP</a:t>
            </a:r>
            <a:endParaRPr sz="3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34172" y="728472"/>
            <a:ext cx="7704606" cy="525817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82281" y="333756"/>
            <a:ext cx="8361861" cy="6148613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24683" y="548640"/>
            <a:ext cx="7651412" cy="5833871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719197" y="1193368"/>
            <a:ext cx="2868295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Praktek</a:t>
            </a:r>
            <a:r>
              <a:rPr spc="-185" dirty="0"/>
              <a:t> </a:t>
            </a:r>
            <a:r>
              <a:rPr spc="-45" dirty="0"/>
              <a:t>Yuks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9142"/>
            <a:ext cx="12191999" cy="683971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4000" y="1857754"/>
            <a:ext cx="9144000" cy="496519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24505" y="572262"/>
            <a:ext cx="7358380" cy="1071880"/>
          </a:xfrm>
          <a:prstGeom prst="rect">
            <a:avLst/>
          </a:prstGeom>
          <a:ln w="25400">
            <a:solidFill>
              <a:srgbClr val="F79546"/>
            </a:solidFill>
          </a:ln>
        </p:spPr>
        <p:txBody>
          <a:bodyPr vert="horz" wrap="square" lIns="0" tIns="163830" rIns="0" bIns="0" rtlCol="0">
            <a:spAutoFit/>
          </a:bodyPr>
          <a:lstStyle/>
          <a:p>
            <a:pPr marL="2540" algn="ctr">
              <a:lnSpc>
                <a:spcPct val="100000"/>
              </a:lnSpc>
              <a:spcBef>
                <a:spcPts val="1290"/>
              </a:spcBef>
            </a:pPr>
            <a:r>
              <a:rPr spc="-10" dirty="0">
                <a:solidFill>
                  <a:srgbClr val="974707"/>
                </a:solidFill>
              </a:rPr>
              <a:t>KESIMPULAN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8097"/>
            <a:ext cx="12191999" cy="678180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090921" y="255397"/>
            <a:ext cx="1854835" cy="407034"/>
            <a:chOff x="5090921" y="255397"/>
            <a:chExt cx="1854835" cy="407034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26735" y="292620"/>
              <a:ext cx="1818893" cy="369557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90921" y="255397"/>
              <a:ext cx="1817370" cy="369824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2198877" y="736854"/>
            <a:ext cx="7644130" cy="407034"/>
            <a:chOff x="2198877" y="736854"/>
            <a:chExt cx="7644130" cy="407034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35707" y="772655"/>
              <a:ext cx="7607046" cy="37110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98877" y="736854"/>
              <a:ext cx="7606157" cy="369951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2919095" y="1213866"/>
            <a:ext cx="6243955" cy="370840"/>
            <a:chOff x="2919095" y="1213866"/>
            <a:chExt cx="6243955" cy="370840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55036" y="1251216"/>
              <a:ext cx="6208014" cy="33298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19095" y="1213866"/>
              <a:ext cx="6205982" cy="332994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3124200" y="4038600"/>
            <a:ext cx="6481445" cy="1752600"/>
            <a:chOff x="2887852" y="6220078"/>
            <a:chExt cx="6481445" cy="534035"/>
          </a:xfrm>
        </p:grpSpPr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10839" y="6496811"/>
              <a:ext cx="6457950" cy="25680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893948" y="6226454"/>
              <a:ext cx="6443980" cy="49978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879331" y="6476872"/>
              <a:ext cx="162821" cy="90766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584317" y="6476872"/>
              <a:ext cx="168783" cy="9076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642359" y="6476872"/>
              <a:ext cx="220218" cy="90766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272399" y="6403250"/>
              <a:ext cx="216026" cy="144094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071840" y="6403250"/>
              <a:ext cx="165592" cy="144094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459843" y="6331546"/>
              <a:ext cx="5878195" cy="394970"/>
            </a:xfrm>
            <a:custGeom>
              <a:avLst/>
              <a:gdLst/>
              <a:ahLst/>
              <a:cxnLst/>
              <a:rect l="l" t="t" r="r" b="b"/>
              <a:pathLst>
                <a:path w="5878195" h="394970">
                  <a:moveTo>
                    <a:pt x="3295159" y="6248"/>
                  </a:moveTo>
                  <a:lnTo>
                    <a:pt x="3332974" y="6248"/>
                  </a:lnTo>
                  <a:lnTo>
                    <a:pt x="3370788" y="6248"/>
                  </a:lnTo>
                  <a:lnTo>
                    <a:pt x="3408602" y="6248"/>
                  </a:lnTo>
                  <a:lnTo>
                    <a:pt x="3446416" y="6248"/>
                  </a:lnTo>
                  <a:lnTo>
                    <a:pt x="3461581" y="44234"/>
                  </a:lnTo>
                  <a:lnTo>
                    <a:pt x="3476769" y="82219"/>
                  </a:lnTo>
                  <a:lnTo>
                    <a:pt x="3491958" y="120205"/>
                  </a:lnTo>
                  <a:lnTo>
                    <a:pt x="3507122" y="158191"/>
                  </a:lnTo>
                  <a:lnTo>
                    <a:pt x="3536840" y="195135"/>
                  </a:lnTo>
                  <a:lnTo>
                    <a:pt x="3583322" y="206057"/>
                  </a:lnTo>
                  <a:lnTo>
                    <a:pt x="3597032" y="205151"/>
                  </a:lnTo>
                  <a:lnTo>
                    <a:pt x="3629475" y="182768"/>
                  </a:lnTo>
                  <a:lnTo>
                    <a:pt x="3630027" y="171142"/>
                  </a:lnTo>
                  <a:lnTo>
                    <a:pt x="3626911" y="156614"/>
                  </a:lnTo>
                  <a:lnTo>
                    <a:pt x="3620152" y="139191"/>
                  </a:lnTo>
                  <a:lnTo>
                    <a:pt x="3605103" y="105957"/>
                  </a:lnTo>
                  <a:lnTo>
                    <a:pt x="3590053" y="72720"/>
                  </a:lnTo>
                  <a:lnTo>
                    <a:pt x="3575004" y="39483"/>
                  </a:lnTo>
                  <a:lnTo>
                    <a:pt x="3559954" y="6248"/>
                  </a:lnTo>
                  <a:lnTo>
                    <a:pt x="3597578" y="6248"/>
                  </a:lnTo>
                  <a:lnTo>
                    <a:pt x="3635202" y="6248"/>
                  </a:lnTo>
                  <a:lnTo>
                    <a:pt x="3672826" y="6248"/>
                  </a:lnTo>
                  <a:lnTo>
                    <a:pt x="3710449" y="6248"/>
                  </a:lnTo>
                  <a:lnTo>
                    <a:pt x="3734589" y="52298"/>
                  </a:lnTo>
                  <a:lnTo>
                    <a:pt x="3758742" y="98348"/>
                  </a:lnTo>
                  <a:lnTo>
                    <a:pt x="3782903" y="144398"/>
                  </a:lnTo>
                  <a:lnTo>
                    <a:pt x="3807063" y="190449"/>
                  </a:lnTo>
                  <a:lnTo>
                    <a:pt x="3831217" y="236499"/>
                  </a:lnTo>
                  <a:lnTo>
                    <a:pt x="3855356" y="282549"/>
                  </a:lnTo>
                  <a:lnTo>
                    <a:pt x="3815637" y="282549"/>
                  </a:lnTo>
                  <a:lnTo>
                    <a:pt x="3775918" y="282549"/>
                  </a:lnTo>
                  <a:lnTo>
                    <a:pt x="3736199" y="282549"/>
                  </a:lnTo>
                  <a:lnTo>
                    <a:pt x="3696479" y="282549"/>
                  </a:lnTo>
                  <a:lnTo>
                    <a:pt x="3691338" y="271365"/>
                  </a:lnTo>
                  <a:lnTo>
                    <a:pt x="3686208" y="260178"/>
                  </a:lnTo>
                  <a:lnTo>
                    <a:pt x="3681102" y="248991"/>
                  </a:lnTo>
                  <a:lnTo>
                    <a:pt x="3676032" y="237807"/>
                  </a:lnTo>
                  <a:lnTo>
                    <a:pt x="3664247" y="250642"/>
                  </a:lnTo>
                  <a:lnTo>
                    <a:pt x="3622438" y="277088"/>
                  </a:lnTo>
                  <a:lnTo>
                    <a:pt x="3563413" y="288070"/>
                  </a:lnTo>
                  <a:lnTo>
                    <a:pt x="3538364" y="288797"/>
                  </a:lnTo>
                  <a:lnTo>
                    <a:pt x="3504511" y="287174"/>
                  </a:lnTo>
                  <a:lnTo>
                    <a:pt x="3444710" y="274122"/>
                  </a:lnTo>
                  <a:lnTo>
                    <a:pt x="3396611" y="247846"/>
                  </a:lnTo>
                  <a:lnTo>
                    <a:pt x="3363690" y="207563"/>
                  </a:lnTo>
                  <a:lnTo>
                    <a:pt x="3338468" y="138155"/>
                  </a:lnTo>
                  <a:lnTo>
                    <a:pt x="3324004" y="94184"/>
                  </a:lnTo>
                  <a:lnTo>
                    <a:pt x="3309564" y="50215"/>
                  </a:lnTo>
                  <a:lnTo>
                    <a:pt x="3295159" y="6248"/>
                  </a:lnTo>
                  <a:close/>
                </a:path>
                <a:path w="5878195" h="394970">
                  <a:moveTo>
                    <a:pt x="3051192" y="6248"/>
                  </a:moveTo>
                  <a:lnTo>
                    <a:pt x="3088909" y="6248"/>
                  </a:lnTo>
                  <a:lnTo>
                    <a:pt x="3126614" y="6248"/>
                  </a:lnTo>
                  <a:lnTo>
                    <a:pt x="3164296" y="6248"/>
                  </a:lnTo>
                  <a:lnTo>
                    <a:pt x="3201941" y="6248"/>
                  </a:lnTo>
                  <a:lnTo>
                    <a:pt x="3217181" y="59841"/>
                  </a:lnTo>
                  <a:lnTo>
                    <a:pt x="3232421" y="113436"/>
                  </a:lnTo>
                  <a:lnTo>
                    <a:pt x="3247661" y="167033"/>
                  </a:lnTo>
                  <a:lnTo>
                    <a:pt x="3262901" y="220632"/>
                  </a:lnTo>
                  <a:lnTo>
                    <a:pt x="3278141" y="274231"/>
                  </a:lnTo>
                  <a:lnTo>
                    <a:pt x="3287571" y="318009"/>
                  </a:lnTo>
                  <a:lnTo>
                    <a:pt x="3288357" y="334290"/>
                  </a:lnTo>
                  <a:lnTo>
                    <a:pt x="3286523" y="346824"/>
                  </a:lnTo>
                  <a:lnTo>
                    <a:pt x="3250328" y="381419"/>
                  </a:lnTo>
                  <a:lnTo>
                    <a:pt x="3211958" y="391383"/>
                  </a:lnTo>
                  <a:lnTo>
                    <a:pt x="3157491" y="394690"/>
                  </a:lnTo>
                  <a:lnTo>
                    <a:pt x="3129996" y="394123"/>
                  </a:lnTo>
                  <a:lnTo>
                    <a:pt x="3099167" y="392418"/>
                  </a:lnTo>
                  <a:lnTo>
                    <a:pt x="3065051" y="389573"/>
                  </a:lnTo>
                  <a:lnTo>
                    <a:pt x="3027697" y="385584"/>
                  </a:lnTo>
                  <a:lnTo>
                    <a:pt x="3030983" y="366339"/>
                  </a:lnTo>
                  <a:lnTo>
                    <a:pt x="3034174" y="347087"/>
                  </a:lnTo>
                  <a:lnTo>
                    <a:pt x="3037270" y="327831"/>
                  </a:lnTo>
                  <a:lnTo>
                    <a:pt x="3040270" y="308571"/>
                  </a:lnTo>
                  <a:lnTo>
                    <a:pt x="3050129" y="309712"/>
                  </a:lnTo>
                  <a:lnTo>
                    <a:pt x="3058558" y="310526"/>
                  </a:lnTo>
                  <a:lnTo>
                    <a:pt x="3065559" y="311013"/>
                  </a:lnTo>
                  <a:lnTo>
                    <a:pt x="3071131" y="311175"/>
                  </a:lnTo>
                  <a:lnTo>
                    <a:pt x="3081395" y="310598"/>
                  </a:lnTo>
                  <a:lnTo>
                    <a:pt x="3108279" y="288120"/>
                  </a:lnTo>
                  <a:lnTo>
                    <a:pt x="3108184" y="277766"/>
                  </a:lnTo>
                  <a:lnTo>
                    <a:pt x="3106183" y="265125"/>
                  </a:lnTo>
                  <a:lnTo>
                    <a:pt x="3095197" y="213347"/>
                  </a:lnTo>
                  <a:lnTo>
                    <a:pt x="3084193" y="161570"/>
                  </a:lnTo>
                  <a:lnTo>
                    <a:pt x="3073183" y="109794"/>
                  </a:lnTo>
                  <a:lnTo>
                    <a:pt x="3062178" y="58020"/>
                  </a:lnTo>
                  <a:lnTo>
                    <a:pt x="3051192" y="6248"/>
                  </a:lnTo>
                  <a:close/>
                </a:path>
                <a:path w="5878195" h="394970">
                  <a:moveTo>
                    <a:pt x="2550939" y="6248"/>
                  </a:moveTo>
                  <a:lnTo>
                    <a:pt x="2588563" y="6248"/>
                  </a:lnTo>
                  <a:lnTo>
                    <a:pt x="2626187" y="6248"/>
                  </a:lnTo>
                  <a:lnTo>
                    <a:pt x="2663811" y="6248"/>
                  </a:lnTo>
                  <a:lnTo>
                    <a:pt x="2701434" y="6248"/>
                  </a:lnTo>
                  <a:lnTo>
                    <a:pt x="2704087" y="61508"/>
                  </a:lnTo>
                  <a:lnTo>
                    <a:pt x="2706716" y="116768"/>
                  </a:lnTo>
                  <a:lnTo>
                    <a:pt x="2709326" y="172029"/>
                  </a:lnTo>
                  <a:lnTo>
                    <a:pt x="2711924" y="227289"/>
                  </a:lnTo>
                  <a:lnTo>
                    <a:pt x="2714515" y="282549"/>
                  </a:lnTo>
                  <a:lnTo>
                    <a:pt x="2672014" y="282549"/>
                  </a:lnTo>
                  <a:lnTo>
                    <a:pt x="2629489" y="282549"/>
                  </a:lnTo>
                  <a:lnTo>
                    <a:pt x="2586964" y="282549"/>
                  </a:lnTo>
                  <a:lnTo>
                    <a:pt x="2544462" y="282549"/>
                  </a:lnTo>
                  <a:lnTo>
                    <a:pt x="2545758" y="227289"/>
                  </a:lnTo>
                  <a:lnTo>
                    <a:pt x="2547053" y="172029"/>
                  </a:lnTo>
                  <a:lnTo>
                    <a:pt x="2548349" y="116768"/>
                  </a:lnTo>
                  <a:lnTo>
                    <a:pt x="2549644" y="61508"/>
                  </a:lnTo>
                  <a:lnTo>
                    <a:pt x="2550939" y="6248"/>
                  </a:lnTo>
                  <a:close/>
                </a:path>
                <a:path w="5878195" h="394970">
                  <a:moveTo>
                    <a:pt x="5254007" y="0"/>
                  </a:moveTo>
                  <a:lnTo>
                    <a:pt x="5316634" y="1333"/>
                  </a:lnTo>
                  <a:lnTo>
                    <a:pt x="5369450" y="5333"/>
                  </a:lnTo>
                  <a:lnTo>
                    <a:pt x="5418012" y="13573"/>
                  </a:lnTo>
                  <a:lnTo>
                    <a:pt x="5467621" y="27584"/>
                  </a:lnTo>
                  <a:lnTo>
                    <a:pt x="5504181" y="41741"/>
                  </a:lnTo>
                  <a:lnTo>
                    <a:pt x="5543313" y="60756"/>
                  </a:lnTo>
                  <a:lnTo>
                    <a:pt x="5580381" y="81737"/>
                  </a:lnTo>
                  <a:lnTo>
                    <a:pt x="5652027" y="132235"/>
                  </a:lnTo>
                  <a:lnTo>
                    <a:pt x="5693570" y="162742"/>
                  </a:lnTo>
                  <a:lnTo>
                    <a:pt x="5735137" y="193247"/>
                  </a:lnTo>
                  <a:lnTo>
                    <a:pt x="5776739" y="223748"/>
                  </a:lnTo>
                  <a:lnTo>
                    <a:pt x="5812280" y="248269"/>
                  </a:lnTo>
                  <a:lnTo>
                    <a:pt x="5845716" y="266915"/>
                  </a:lnTo>
                  <a:lnTo>
                    <a:pt x="5878085" y="282549"/>
                  </a:lnTo>
                  <a:lnTo>
                    <a:pt x="5838176" y="282549"/>
                  </a:lnTo>
                  <a:lnTo>
                    <a:pt x="5798266" y="282549"/>
                  </a:lnTo>
                  <a:lnTo>
                    <a:pt x="5758356" y="282549"/>
                  </a:lnTo>
                  <a:lnTo>
                    <a:pt x="5718446" y="282549"/>
                  </a:lnTo>
                  <a:lnTo>
                    <a:pt x="5707489" y="277539"/>
                  </a:lnTo>
                  <a:lnTo>
                    <a:pt x="5672472" y="259106"/>
                  </a:lnTo>
                  <a:lnTo>
                    <a:pt x="5656089" y="248729"/>
                  </a:lnTo>
                  <a:lnTo>
                    <a:pt x="5651668" y="258051"/>
                  </a:lnTo>
                  <a:lnTo>
                    <a:pt x="5609711" y="282373"/>
                  </a:lnTo>
                  <a:lnTo>
                    <a:pt x="5564372" y="288086"/>
                  </a:lnTo>
                  <a:lnTo>
                    <a:pt x="5536201" y="288797"/>
                  </a:lnTo>
                  <a:lnTo>
                    <a:pt x="5497083" y="287374"/>
                  </a:lnTo>
                  <a:lnTo>
                    <a:pt x="5423134" y="275939"/>
                  </a:lnTo>
                  <a:lnTo>
                    <a:pt x="5356461" y="253812"/>
                  </a:lnTo>
                  <a:lnTo>
                    <a:pt x="5303398" y="225571"/>
                  </a:lnTo>
                  <a:lnTo>
                    <a:pt x="5266596" y="194407"/>
                  </a:lnTo>
                  <a:lnTo>
                    <a:pt x="5250451" y="157670"/>
                  </a:lnTo>
                  <a:lnTo>
                    <a:pt x="5256268" y="148183"/>
                  </a:lnTo>
                  <a:lnTo>
                    <a:pt x="5269358" y="139990"/>
                  </a:lnTo>
                  <a:lnTo>
                    <a:pt x="5289760" y="133090"/>
                  </a:lnTo>
                  <a:lnTo>
                    <a:pt x="5317507" y="127482"/>
                  </a:lnTo>
                  <a:lnTo>
                    <a:pt x="5351440" y="121964"/>
                  </a:lnTo>
                  <a:lnTo>
                    <a:pt x="5378563" y="117322"/>
                  </a:lnTo>
                  <a:lnTo>
                    <a:pt x="5422497" y="108117"/>
                  </a:lnTo>
                  <a:lnTo>
                    <a:pt x="5452000" y="98082"/>
                  </a:lnTo>
                  <a:lnTo>
                    <a:pt x="5439566" y="89061"/>
                  </a:lnTo>
                  <a:lnTo>
                    <a:pt x="5404883" y="70764"/>
                  </a:lnTo>
                  <a:lnTo>
                    <a:pt x="5353448" y="62966"/>
                  </a:lnTo>
                  <a:lnTo>
                    <a:pt x="5336307" y="63489"/>
                  </a:lnTo>
                  <a:lnTo>
                    <a:pt x="5322810" y="65054"/>
                  </a:lnTo>
                  <a:lnTo>
                    <a:pt x="5312979" y="67654"/>
                  </a:lnTo>
                  <a:lnTo>
                    <a:pt x="5306839" y="71285"/>
                  </a:lnTo>
                  <a:lnTo>
                    <a:pt x="5304649" y="75258"/>
                  </a:lnTo>
                  <a:lnTo>
                    <a:pt x="5304934" y="80652"/>
                  </a:lnTo>
                  <a:lnTo>
                    <a:pt x="5307697" y="87478"/>
                  </a:lnTo>
                  <a:lnTo>
                    <a:pt x="5312935" y="95745"/>
                  </a:lnTo>
                  <a:lnTo>
                    <a:pt x="5272216" y="93085"/>
                  </a:lnTo>
                  <a:lnTo>
                    <a:pt x="5231592" y="90420"/>
                  </a:lnTo>
                  <a:lnTo>
                    <a:pt x="5191063" y="87751"/>
                  </a:lnTo>
                  <a:lnTo>
                    <a:pt x="5150629" y="85077"/>
                  </a:lnTo>
                  <a:lnTo>
                    <a:pt x="5128269" y="51628"/>
                  </a:lnTo>
                  <a:lnTo>
                    <a:pt x="5125864" y="43319"/>
                  </a:lnTo>
                  <a:lnTo>
                    <a:pt x="5125914" y="35966"/>
                  </a:lnTo>
                  <a:lnTo>
                    <a:pt x="5155439" y="9767"/>
                  </a:lnTo>
                  <a:lnTo>
                    <a:pt x="5197411" y="2491"/>
                  </a:lnTo>
                  <a:lnTo>
                    <a:pt x="5233745" y="278"/>
                  </a:lnTo>
                  <a:lnTo>
                    <a:pt x="5254007" y="0"/>
                  </a:lnTo>
                  <a:close/>
                </a:path>
                <a:path w="5878195" h="394970">
                  <a:moveTo>
                    <a:pt x="4821191" y="0"/>
                  </a:moveTo>
                  <a:lnTo>
                    <a:pt x="4861188" y="2671"/>
                  </a:lnTo>
                  <a:lnTo>
                    <a:pt x="4902567" y="10658"/>
                  </a:lnTo>
                  <a:lnTo>
                    <a:pt x="4945421" y="23917"/>
                  </a:lnTo>
                  <a:lnTo>
                    <a:pt x="4989847" y="42405"/>
                  </a:lnTo>
                  <a:lnTo>
                    <a:pt x="5034319" y="64926"/>
                  </a:lnTo>
                  <a:lnTo>
                    <a:pt x="5076255" y="89882"/>
                  </a:lnTo>
                  <a:lnTo>
                    <a:pt x="5115595" y="117312"/>
                  </a:lnTo>
                  <a:lnTo>
                    <a:pt x="5152280" y="147256"/>
                  </a:lnTo>
                  <a:lnTo>
                    <a:pt x="5185735" y="179708"/>
                  </a:lnTo>
                  <a:lnTo>
                    <a:pt x="5219164" y="232358"/>
                  </a:lnTo>
                  <a:lnTo>
                    <a:pt x="5218828" y="252501"/>
                  </a:lnTo>
                  <a:lnTo>
                    <a:pt x="5208301" y="268427"/>
                  </a:lnTo>
                  <a:lnTo>
                    <a:pt x="5188999" y="279765"/>
                  </a:lnTo>
                  <a:lnTo>
                    <a:pt x="5161053" y="286544"/>
                  </a:lnTo>
                  <a:lnTo>
                    <a:pt x="5124594" y="288797"/>
                  </a:lnTo>
                  <a:lnTo>
                    <a:pt x="5104782" y="288278"/>
                  </a:lnTo>
                  <a:lnTo>
                    <a:pt x="5064587" y="284115"/>
                  </a:lnTo>
                  <a:lnTo>
                    <a:pt x="5023697" y="275810"/>
                  </a:lnTo>
                  <a:lnTo>
                    <a:pt x="4982446" y="263459"/>
                  </a:lnTo>
                  <a:lnTo>
                    <a:pt x="4961653" y="255752"/>
                  </a:lnTo>
                  <a:lnTo>
                    <a:pt x="4994590" y="288735"/>
                  </a:lnTo>
                  <a:lnTo>
                    <a:pt x="5027503" y="321714"/>
                  </a:lnTo>
                  <a:lnTo>
                    <a:pt x="5060416" y="354691"/>
                  </a:lnTo>
                  <a:lnTo>
                    <a:pt x="5093352" y="387667"/>
                  </a:lnTo>
                  <a:lnTo>
                    <a:pt x="5048492" y="387667"/>
                  </a:lnTo>
                  <a:lnTo>
                    <a:pt x="5003643" y="387667"/>
                  </a:lnTo>
                  <a:lnTo>
                    <a:pt x="4958818" y="387667"/>
                  </a:lnTo>
                  <a:lnTo>
                    <a:pt x="4914028" y="387667"/>
                  </a:lnTo>
                  <a:lnTo>
                    <a:pt x="4878672" y="349525"/>
                  </a:lnTo>
                  <a:lnTo>
                    <a:pt x="4666531" y="120674"/>
                  </a:lnTo>
                  <a:lnTo>
                    <a:pt x="4631174" y="82532"/>
                  </a:lnTo>
                  <a:lnTo>
                    <a:pt x="4595817" y="44390"/>
                  </a:lnTo>
                  <a:lnTo>
                    <a:pt x="4560460" y="6248"/>
                  </a:lnTo>
                  <a:lnTo>
                    <a:pt x="4595701" y="6248"/>
                  </a:lnTo>
                  <a:lnTo>
                    <a:pt x="4630929" y="6248"/>
                  </a:lnTo>
                  <a:lnTo>
                    <a:pt x="4666134" y="6248"/>
                  </a:lnTo>
                  <a:lnTo>
                    <a:pt x="4701303" y="6248"/>
                  </a:lnTo>
                  <a:lnTo>
                    <a:pt x="4711475" y="16459"/>
                  </a:lnTo>
                  <a:lnTo>
                    <a:pt x="4721623" y="26669"/>
                  </a:lnTo>
                  <a:lnTo>
                    <a:pt x="4731771" y="36880"/>
                  </a:lnTo>
                  <a:lnTo>
                    <a:pt x="4741943" y="47091"/>
                  </a:lnTo>
                  <a:lnTo>
                    <a:pt x="4761120" y="12230"/>
                  </a:lnTo>
                  <a:lnTo>
                    <a:pt x="4802518" y="769"/>
                  </a:lnTo>
                  <a:lnTo>
                    <a:pt x="4821191" y="0"/>
                  </a:lnTo>
                  <a:close/>
                </a:path>
                <a:path w="5878195" h="394970">
                  <a:moveTo>
                    <a:pt x="4075574" y="0"/>
                  </a:moveTo>
                  <a:lnTo>
                    <a:pt x="4119786" y="2935"/>
                  </a:lnTo>
                  <a:lnTo>
                    <a:pt x="4158378" y="11709"/>
                  </a:lnTo>
                  <a:lnTo>
                    <a:pt x="4194303" y="26301"/>
                  </a:lnTo>
                  <a:lnTo>
                    <a:pt x="4229752" y="46570"/>
                  </a:lnTo>
                  <a:lnTo>
                    <a:pt x="4237882" y="34165"/>
                  </a:lnTo>
                  <a:lnTo>
                    <a:pt x="4278657" y="5497"/>
                  </a:lnTo>
                  <a:lnTo>
                    <a:pt x="4330717" y="0"/>
                  </a:lnTo>
                  <a:lnTo>
                    <a:pt x="4361918" y="1660"/>
                  </a:lnTo>
                  <a:lnTo>
                    <a:pt x="4422461" y="14884"/>
                  </a:lnTo>
                  <a:lnTo>
                    <a:pt x="4480829" y="41501"/>
                  </a:lnTo>
                  <a:lnTo>
                    <a:pt x="4535261" y="82788"/>
                  </a:lnTo>
                  <a:lnTo>
                    <a:pt x="4591410" y="143725"/>
                  </a:lnTo>
                  <a:lnTo>
                    <a:pt x="4622087" y="178434"/>
                  </a:lnTo>
                  <a:lnTo>
                    <a:pt x="4652758" y="213141"/>
                  </a:lnTo>
                  <a:lnTo>
                    <a:pt x="4683435" y="247846"/>
                  </a:lnTo>
                  <a:lnTo>
                    <a:pt x="4714130" y="282549"/>
                  </a:lnTo>
                  <a:lnTo>
                    <a:pt x="4671478" y="282549"/>
                  </a:lnTo>
                  <a:lnTo>
                    <a:pt x="4628850" y="282549"/>
                  </a:lnTo>
                  <a:lnTo>
                    <a:pt x="4586222" y="282549"/>
                  </a:lnTo>
                  <a:lnTo>
                    <a:pt x="4543569" y="282549"/>
                  </a:lnTo>
                  <a:lnTo>
                    <a:pt x="4511567" y="243201"/>
                  </a:lnTo>
                  <a:lnTo>
                    <a:pt x="4479577" y="203852"/>
                  </a:lnTo>
                  <a:lnTo>
                    <a:pt x="4447611" y="164500"/>
                  </a:lnTo>
                  <a:lnTo>
                    <a:pt x="4415680" y="125145"/>
                  </a:lnTo>
                  <a:lnTo>
                    <a:pt x="4407872" y="116384"/>
                  </a:lnTo>
                  <a:lnTo>
                    <a:pt x="4368899" y="91052"/>
                  </a:lnTo>
                  <a:lnTo>
                    <a:pt x="4331733" y="82994"/>
                  </a:lnTo>
                  <a:lnTo>
                    <a:pt x="4319327" y="83843"/>
                  </a:lnTo>
                  <a:lnTo>
                    <a:pt x="4309540" y="86386"/>
                  </a:lnTo>
                  <a:lnTo>
                    <a:pt x="4302373" y="90618"/>
                  </a:lnTo>
                  <a:lnTo>
                    <a:pt x="4297824" y="96532"/>
                  </a:lnTo>
                  <a:lnTo>
                    <a:pt x="4296400" y="104324"/>
                  </a:lnTo>
                  <a:lnTo>
                    <a:pt x="4298618" y="114160"/>
                  </a:lnTo>
                  <a:lnTo>
                    <a:pt x="4304504" y="126043"/>
                  </a:lnTo>
                  <a:lnTo>
                    <a:pt x="4314080" y="139979"/>
                  </a:lnTo>
                  <a:lnTo>
                    <a:pt x="4341227" y="175621"/>
                  </a:lnTo>
                  <a:lnTo>
                    <a:pt x="4368373" y="211264"/>
                  </a:lnTo>
                  <a:lnTo>
                    <a:pt x="4395519" y="246907"/>
                  </a:lnTo>
                  <a:lnTo>
                    <a:pt x="4422665" y="282549"/>
                  </a:lnTo>
                  <a:lnTo>
                    <a:pt x="4380067" y="282549"/>
                  </a:lnTo>
                  <a:lnTo>
                    <a:pt x="4337432" y="282549"/>
                  </a:lnTo>
                  <a:lnTo>
                    <a:pt x="4294774" y="282549"/>
                  </a:lnTo>
                  <a:lnTo>
                    <a:pt x="4252104" y="282549"/>
                  </a:lnTo>
                  <a:lnTo>
                    <a:pt x="4225817" y="244504"/>
                  </a:lnTo>
                  <a:lnTo>
                    <a:pt x="4199542" y="206455"/>
                  </a:lnTo>
                  <a:lnTo>
                    <a:pt x="4173291" y="168404"/>
                  </a:lnTo>
                  <a:lnTo>
                    <a:pt x="4147075" y="130352"/>
                  </a:lnTo>
                  <a:lnTo>
                    <a:pt x="4141098" y="121978"/>
                  </a:lnTo>
                  <a:lnTo>
                    <a:pt x="4106023" y="92292"/>
                  </a:lnTo>
                  <a:lnTo>
                    <a:pt x="4064779" y="82473"/>
                  </a:lnTo>
                  <a:lnTo>
                    <a:pt x="4052494" y="83339"/>
                  </a:lnTo>
                  <a:lnTo>
                    <a:pt x="4042507" y="85931"/>
                  </a:lnTo>
                  <a:lnTo>
                    <a:pt x="4034829" y="90242"/>
                  </a:lnTo>
                  <a:lnTo>
                    <a:pt x="4029473" y="96265"/>
                  </a:lnTo>
                  <a:lnTo>
                    <a:pt x="4026975" y="104277"/>
                  </a:lnTo>
                  <a:lnTo>
                    <a:pt x="4028060" y="114488"/>
                  </a:lnTo>
                  <a:lnTo>
                    <a:pt x="4032742" y="126907"/>
                  </a:lnTo>
                  <a:lnTo>
                    <a:pt x="4041030" y="141541"/>
                  </a:lnTo>
                  <a:lnTo>
                    <a:pt x="4063605" y="176793"/>
                  </a:lnTo>
                  <a:lnTo>
                    <a:pt x="4086179" y="212045"/>
                  </a:lnTo>
                  <a:lnTo>
                    <a:pt x="4108753" y="247297"/>
                  </a:lnTo>
                  <a:lnTo>
                    <a:pt x="4131327" y="282549"/>
                  </a:lnTo>
                  <a:lnTo>
                    <a:pt x="4088675" y="282549"/>
                  </a:lnTo>
                  <a:lnTo>
                    <a:pt x="4046047" y="282549"/>
                  </a:lnTo>
                  <a:lnTo>
                    <a:pt x="4003419" y="282549"/>
                  </a:lnTo>
                  <a:lnTo>
                    <a:pt x="3960766" y="282549"/>
                  </a:lnTo>
                  <a:lnTo>
                    <a:pt x="3934550" y="236499"/>
                  </a:lnTo>
                  <a:lnTo>
                    <a:pt x="3908348" y="190449"/>
                  </a:lnTo>
                  <a:lnTo>
                    <a:pt x="3882153" y="144398"/>
                  </a:lnTo>
                  <a:lnTo>
                    <a:pt x="3855958" y="98348"/>
                  </a:lnTo>
                  <a:lnTo>
                    <a:pt x="3829756" y="52298"/>
                  </a:lnTo>
                  <a:lnTo>
                    <a:pt x="3803540" y="6248"/>
                  </a:lnTo>
                  <a:lnTo>
                    <a:pt x="3838688" y="6248"/>
                  </a:lnTo>
                  <a:lnTo>
                    <a:pt x="3873835" y="6248"/>
                  </a:lnTo>
                  <a:lnTo>
                    <a:pt x="3908982" y="6248"/>
                  </a:lnTo>
                  <a:lnTo>
                    <a:pt x="3944129" y="6248"/>
                  </a:lnTo>
                  <a:lnTo>
                    <a:pt x="3950511" y="16327"/>
                  </a:lnTo>
                  <a:lnTo>
                    <a:pt x="3956893" y="26409"/>
                  </a:lnTo>
                  <a:lnTo>
                    <a:pt x="3963275" y="36491"/>
                  </a:lnTo>
                  <a:lnTo>
                    <a:pt x="3969656" y="46570"/>
                  </a:lnTo>
                  <a:lnTo>
                    <a:pt x="3996928" y="16933"/>
                  </a:lnTo>
                  <a:lnTo>
                    <a:pt x="4037014" y="2676"/>
                  </a:lnTo>
                  <a:lnTo>
                    <a:pt x="4055074" y="670"/>
                  </a:lnTo>
                  <a:lnTo>
                    <a:pt x="4075574" y="0"/>
                  </a:lnTo>
                  <a:close/>
                </a:path>
                <a:path w="5878195" h="394970">
                  <a:moveTo>
                    <a:pt x="2236995" y="0"/>
                  </a:moveTo>
                  <a:lnTo>
                    <a:pt x="2297654" y="1338"/>
                  </a:lnTo>
                  <a:lnTo>
                    <a:pt x="2344691" y="5333"/>
                  </a:lnTo>
                  <a:lnTo>
                    <a:pt x="2397252" y="19866"/>
                  </a:lnTo>
                  <a:lnTo>
                    <a:pt x="2433901" y="50640"/>
                  </a:lnTo>
                  <a:lnTo>
                    <a:pt x="2447772" y="91853"/>
                  </a:lnTo>
                  <a:lnTo>
                    <a:pt x="2447815" y="101726"/>
                  </a:lnTo>
                  <a:lnTo>
                    <a:pt x="2445718" y="132235"/>
                  </a:lnTo>
                  <a:lnTo>
                    <a:pt x="2443608" y="162742"/>
                  </a:lnTo>
                  <a:lnTo>
                    <a:pt x="2441475" y="193247"/>
                  </a:lnTo>
                  <a:lnTo>
                    <a:pt x="2439306" y="223748"/>
                  </a:lnTo>
                  <a:lnTo>
                    <a:pt x="2438925" y="232981"/>
                  </a:lnTo>
                  <a:lnTo>
                    <a:pt x="2450980" y="274359"/>
                  </a:lnTo>
                  <a:lnTo>
                    <a:pt x="2456578" y="282549"/>
                  </a:lnTo>
                  <a:lnTo>
                    <a:pt x="2416669" y="282549"/>
                  </a:lnTo>
                  <a:lnTo>
                    <a:pt x="2376759" y="282549"/>
                  </a:lnTo>
                  <a:lnTo>
                    <a:pt x="2336849" y="282549"/>
                  </a:lnTo>
                  <a:lnTo>
                    <a:pt x="2296939" y="282549"/>
                  </a:lnTo>
                  <a:lnTo>
                    <a:pt x="2291351" y="275450"/>
                  </a:lnTo>
                  <a:lnTo>
                    <a:pt x="2287922" y="270027"/>
                  </a:lnTo>
                  <a:lnTo>
                    <a:pt x="2286525" y="266293"/>
                  </a:lnTo>
                  <a:lnTo>
                    <a:pt x="2285001" y="262559"/>
                  </a:lnTo>
                  <a:lnTo>
                    <a:pt x="2283858" y="256705"/>
                  </a:lnTo>
                  <a:lnTo>
                    <a:pt x="2283096" y="248729"/>
                  </a:lnTo>
                  <a:lnTo>
                    <a:pt x="2265265" y="258056"/>
                  </a:lnTo>
                  <a:lnTo>
                    <a:pt x="2212865" y="277355"/>
                  </a:lnTo>
                  <a:lnTo>
                    <a:pt x="2162526" y="285943"/>
                  </a:lnTo>
                  <a:lnTo>
                    <a:pt x="2105804" y="288797"/>
                  </a:lnTo>
                  <a:lnTo>
                    <a:pt x="2068734" y="287377"/>
                  </a:lnTo>
                  <a:lnTo>
                    <a:pt x="2011168" y="275949"/>
                  </a:lnTo>
                  <a:lnTo>
                    <a:pt x="1976112" y="253823"/>
                  </a:lnTo>
                  <a:lnTo>
                    <a:pt x="1963471" y="225575"/>
                  </a:lnTo>
                  <a:lnTo>
                    <a:pt x="1965342" y="209448"/>
                  </a:lnTo>
                  <a:lnTo>
                    <a:pt x="1992399" y="168536"/>
                  </a:lnTo>
                  <a:lnTo>
                    <a:pt x="2027039" y="148194"/>
                  </a:lnTo>
                  <a:lnTo>
                    <a:pt x="2082232" y="133094"/>
                  </a:lnTo>
                  <a:lnTo>
                    <a:pt x="2159841" y="121959"/>
                  </a:lnTo>
                  <a:lnTo>
                    <a:pt x="2193577" y="117317"/>
                  </a:lnTo>
                  <a:lnTo>
                    <a:pt x="2236868" y="110705"/>
                  </a:lnTo>
                  <a:lnTo>
                    <a:pt x="2279499" y="101806"/>
                  </a:lnTo>
                  <a:lnTo>
                    <a:pt x="2295026" y="89061"/>
                  </a:lnTo>
                  <a:lnTo>
                    <a:pt x="2293860" y="81503"/>
                  </a:lnTo>
                  <a:lnTo>
                    <a:pt x="2259861" y="63454"/>
                  </a:lnTo>
                  <a:lnTo>
                    <a:pt x="2246266" y="62966"/>
                  </a:lnTo>
                  <a:lnTo>
                    <a:pt x="2228385" y="63487"/>
                  </a:lnTo>
                  <a:lnTo>
                    <a:pt x="2187719" y="71285"/>
                  </a:lnTo>
                  <a:lnTo>
                    <a:pt x="2158763" y="95745"/>
                  </a:lnTo>
                  <a:lnTo>
                    <a:pt x="2121925" y="93085"/>
                  </a:lnTo>
                  <a:lnTo>
                    <a:pt x="2085135" y="90420"/>
                  </a:lnTo>
                  <a:lnTo>
                    <a:pt x="2048392" y="87751"/>
                  </a:lnTo>
                  <a:lnTo>
                    <a:pt x="2011697" y="85077"/>
                  </a:lnTo>
                  <a:lnTo>
                    <a:pt x="2019748" y="72530"/>
                  </a:lnTo>
                  <a:lnTo>
                    <a:pt x="2046876" y="43319"/>
                  </a:lnTo>
                  <a:lnTo>
                    <a:pt x="2082988" y="22774"/>
                  </a:lnTo>
                  <a:lnTo>
                    <a:pt x="2124346" y="9763"/>
                  </a:lnTo>
                  <a:lnTo>
                    <a:pt x="2176738" y="2486"/>
                  </a:lnTo>
                  <a:lnTo>
                    <a:pt x="2216275" y="276"/>
                  </a:lnTo>
                  <a:lnTo>
                    <a:pt x="2236995" y="0"/>
                  </a:lnTo>
                  <a:close/>
                </a:path>
                <a:path w="5878195" h="394970">
                  <a:moveTo>
                    <a:pt x="1804179" y="0"/>
                  </a:moveTo>
                  <a:lnTo>
                    <a:pt x="1870235" y="10667"/>
                  </a:lnTo>
                  <a:lnTo>
                    <a:pt x="1912002" y="42405"/>
                  </a:lnTo>
                  <a:lnTo>
                    <a:pt x="1930513" y="89896"/>
                  </a:lnTo>
                  <a:lnTo>
                    <a:pt x="1930612" y="117318"/>
                  </a:lnTo>
                  <a:lnTo>
                    <a:pt x="1924448" y="147256"/>
                  </a:lnTo>
                  <a:lnTo>
                    <a:pt x="1893175" y="208103"/>
                  </a:lnTo>
                  <a:lnTo>
                    <a:pt x="1840374" y="252501"/>
                  </a:lnTo>
                  <a:lnTo>
                    <a:pt x="1771413" y="279784"/>
                  </a:lnTo>
                  <a:lnTo>
                    <a:pt x="1733754" y="286552"/>
                  </a:lnTo>
                  <a:lnTo>
                    <a:pt x="1694070" y="288797"/>
                  </a:lnTo>
                  <a:lnTo>
                    <a:pt x="1675070" y="288280"/>
                  </a:lnTo>
                  <a:lnTo>
                    <a:pt x="1625617" y="280466"/>
                  </a:lnTo>
                  <a:lnTo>
                    <a:pt x="1588238" y="263464"/>
                  </a:lnTo>
                  <a:lnTo>
                    <a:pt x="1578500" y="255752"/>
                  </a:lnTo>
                  <a:lnTo>
                    <a:pt x="1564213" y="288735"/>
                  </a:lnTo>
                  <a:lnTo>
                    <a:pt x="1549925" y="321714"/>
                  </a:lnTo>
                  <a:lnTo>
                    <a:pt x="1535638" y="354691"/>
                  </a:lnTo>
                  <a:lnTo>
                    <a:pt x="1521350" y="387667"/>
                  </a:lnTo>
                  <a:lnTo>
                    <a:pt x="1476561" y="387667"/>
                  </a:lnTo>
                  <a:lnTo>
                    <a:pt x="1431736" y="387667"/>
                  </a:lnTo>
                  <a:lnTo>
                    <a:pt x="1386887" y="387667"/>
                  </a:lnTo>
                  <a:lnTo>
                    <a:pt x="1342026" y="387667"/>
                  </a:lnTo>
                  <a:lnTo>
                    <a:pt x="1366077" y="339990"/>
                  </a:lnTo>
                  <a:lnTo>
                    <a:pt x="1390128" y="292312"/>
                  </a:lnTo>
                  <a:lnTo>
                    <a:pt x="1414178" y="244635"/>
                  </a:lnTo>
                  <a:lnTo>
                    <a:pt x="1438229" y="196957"/>
                  </a:lnTo>
                  <a:lnTo>
                    <a:pt x="1462279" y="149280"/>
                  </a:lnTo>
                  <a:lnTo>
                    <a:pt x="1486330" y="101603"/>
                  </a:lnTo>
                  <a:lnTo>
                    <a:pt x="1510381" y="53925"/>
                  </a:lnTo>
                  <a:lnTo>
                    <a:pt x="1534431" y="6248"/>
                  </a:lnTo>
                  <a:lnTo>
                    <a:pt x="1569674" y="6248"/>
                  </a:lnTo>
                  <a:lnTo>
                    <a:pt x="1604916" y="6248"/>
                  </a:lnTo>
                  <a:lnTo>
                    <a:pt x="1640159" y="6248"/>
                  </a:lnTo>
                  <a:lnTo>
                    <a:pt x="1675401" y="6248"/>
                  </a:lnTo>
                  <a:lnTo>
                    <a:pt x="1670925" y="16459"/>
                  </a:lnTo>
                  <a:lnTo>
                    <a:pt x="1666448" y="26669"/>
                  </a:lnTo>
                  <a:lnTo>
                    <a:pt x="1661971" y="36880"/>
                  </a:lnTo>
                  <a:lnTo>
                    <a:pt x="1657494" y="47091"/>
                  </a:lnTo>
                  <a:lnTo>
                    <a:pt x="1695118" y="25531"/>
                  </a:lnTo>
                  <a:lnTo>
                    <a:pt x="1745583" y="6890"/>
                  </a:lnTo>
                  <a:lnTo>
                    <a:pt x="1784409" y="767"/>
                  </a:lnTo>
                  <a:lnTo>
                    <a:pt x="1804179" y="0"/>
                  </a:lnTo>
                  <a:close/>
                </a:path>
                <a:path w="5878195" h="394970">
                  <a:moveTo>
                    <a:pt x="1058562" y="0"/>
                  </a:moveTo>
                  <a:lnTo>
                    <a:pt x="1098488" y="2940"/>
                  </a:lnTo>
                  <a:lnTo>
                    <a:pt x="1139604" y="26292"/>
                  </a:lnTo>
                  <a:lnTo>
                    <a:pt x="1145938" y="46570"/>
                  </a:lnTo>
                  <a:lnTo>
                    <a:pt x="1171878" y="34160"/>
                  </a:lnTo>
                  <a:lnTo>
                    <a:pt x="1216661" y="15734"/>
                  </a:lnTo>
                  <a:lnTo>
                    <a:pt x="1253769" y="5491"/>
                  </a:lnTo>
                  <a:lnTo>
                    <a:pt x="1292822" y="611"/>
                  </a:lnTo>
                  <a:lnTo>
                    <a:pt x="1313705" y="0"/>
                  </a:lnTo>
                  <a:lnTo>
                    <a:pt x="1342457" y="1664"/>
                  </a:lnTo>
                  <a:lnTo>
                    <a:pt x="1384053" y="14894"/>
                  </a:lnTo>
                  <a:lnTo>
                    <a:pt x="1405320" y="60299"/>
                  </a:lnTo>
                  <a:lnTo>
                    <a:pt x="1399750" y="82792"/>
                  </a:lnTo>
                  <a:lnTo>
                    <a:pt x="1387619" y="109016"/>
                  </a:lnTo>
                  <a:lnTo>
                    <a:pt x="1363882" y="152402"/>
                  </a:lnTo>
                  <a:lnTo>
                    <a:pt x="1340121" y="195787"/>
                  </a:lnTo>
                  <a:lnTo>
                    <a:pt x="1316360" y="239170"/>
                  </a:lnTo>
                  <a:lnTo>
                    <a:pt x="1292623" y="282549"/>
                  </a:lnTo>
                  <a:lnTo>
                    <a:pt x="1249971" y="282549"/>
                  </a:lnTo>
                  <a:lnTo>
                    <a:pt x="1207343" y="282549"/>
                  </a:lnTo>
                  <a:lnTo>
                    <a:pt x="1164715" y="282549"/>
                  </a:lnTo>
                  <a:lnTo>
                    <a:pt x="1122062" y="282549"/>
                  </a:lnTo>
                  <a:lnTo>
                    <a:pt x="1146427" y="243201"/>
                  </a:lnTo>
                  <a:lnTo>
                    <a:pt x="1170767" y="203852"/>
                  </a:lnTo>
                  <a:lnTo>
                    <a:pt x="1195107" y="164500"/>
                  </a:lnTo>
                  <a:lnTo>
                    <a:pt x="1219471" y="125145"/>
                  </a:lnTo>
                  <a:lnTo>
                    <a:pt x="1224216" y="116384"/>
                  </a:lnTo>
                  <a:lnTo>
                    <a:pt x="1226853" y="108826"/>
                  </a:lnTo>
                  <a:lnTo>
                    <a:pt x="1227419" y="102467"/>
                  </a:lnTo>
                  <a:lnTo>
                    <a:pt x="1225948" y="97307"/>
                  </a:lnTo>
                  <a:lnTo>
                    <a:pt x="1221513" y="91052"/>
                  </a:lnTo>
                  <a:lnTo>
                    <a:pt x="1215042" y="86579"/>
                  </a:lnTo>
                  <a:lnTo>
                    <a:pt x="1206500" y="83891"/>
                  </a:lnTo>
                  <a:lnTo>
                    <a:pt x="1195849" y="82994"/>
                  </a:lnTo>
                  <a:lnTo>
                    <a:pt x="1182248" y="83843"/>
                  </a:lnTo>
                  <a:lnTo>
                    <a:pt x="1142636" y="96532"/>
                  </a:lnTo>
                  <a:lnTo>
                    <a:pt x="1107043" y="126043"/>
                  </a:lnTo>
                  <a:lnTo>
                    <a:pt x="1072774" y="175621"/>
                  </a:lnTo>
                  <a:lnTo>
                    <a:pt x="1048910" y="211264"/>
                  </a:lnTo>
                  <a:lnTo>
                    <a:pt x="1025046" y="246907"/>
                  </a:lnTo>
                  <a:lnTo>
                    <a:pt x="1001158" y="282549"/>
                  </a:lnTo>
                  <a:lnTo>
                    <a:pt x="958560" y="282549"/>
                  </a:lnTo>
                  <a:lnTo>
                    <a:pt x="915925" y="282549"/>
                  </a:lnTo>
                  <a:lnTo>
                    <a:pt x="873267" y="282549"/>
                  </a:lnTo>
                  <a:lnTo>
                    <a:pt x="830597" y="282549"/>
                  </a:lnTo>
                  <a:lnTo>
                    <a:pt x="858791" y="244504"/>
                  </a:lnTo>
                  <a:lnTo>
                    <a:pt x="886985" y="206455"/>
                  </a:lnTo>
                  <a:lnTo>
                    <a:pt x="915179" y="168404"/>
                  </a:lnTo>
                  <a:lnTo>
                    <a:pt x="943373" y="130352"/>
                  </a:lnTo>
                  <a:lnTo>
                    <a:pt x="960391" y="98691"/>
                  </a:lnTo>
                  <a:lnTo>
                    <a:pt x="958740" y="93103"/>
                  </a:lnTo>
                  <a:lnTo>
                    <a:pt x="953660" y="88849"/>
                  </a:lnTo>
                  <a:lnTo>
                    <a:pt x="948707" y="84607"/>
                  </a:lnTo>
                  <a:lnTo>
                    <a:pt x="940706" y="82473"/>
                  </a:lnTo>
                  <a:lnTo>
                    <a:pt x="929657" y="82473"/>
                  </a:lnTo>
                  <a:lnTo>
                    <a:pt x="888670" y="90242"/>
                  </a:lnTo>
                  <a:lnTo>
                    <a:pt x="847155" y="114484"/>
                  </a:lnTo>
                  <a:lnTo>
                    <a:pt x="793545" y="176793"/>
                  </a:lnTo>
                  <a:lnTo>
                    <a:pt x="765637" y="212045"/>
                  </a:lnTo>
                  <a:lnTo>
                    <a:pt x="737729" y="247297"/>
                  </a:lnTo>
                  <a:lnTo>
                    <a:pt x="709820" y="282549"/>
                  </a:lnTo>
                  <a:lnTo>
                    <a:pt x="667168" y="282549"/>
                  </a:lnTo>
                  <a:lnTo>
                    <a:pt x="624540" y="282549"/>
                  </a:lnTo>
                  <a:lnTo>
                    <a:pt x="581912" y="282549"/>
                  </a:lnTo>
                  <a:lnTo>
                    <a:pt x="539259" y="282549"/>
                  </a:lnTo>
                  <a:lnTo>
                    <a:pt x="573285" y="243077"/>
                  </a:lnTo>
                  <a:lnTo>
                    <a:pt x="607323" y="203606"/>
                  </a:lnTo>
                  <a:lnTo>
                    <a:pt x="641373" y="164134"/>
                  </a:lnTo>
                  <a:lnTo>
                    <a:pt x="675431" y="124663"/>
                  </a:lnTo>
                  <a:lnTo>
                    <a:pt x="709497" y="85191"/>
                  </a:lnTo>
                  <a:lnTo>
                    <a:pt x="743566" y="45719"/>
                  </a:lnTo>
                  <a:lnTo>
                    <a:pt x="777638" y="6248"/>
                  </a:lnTo>
                  <a:lnTo>
                    <a:pt x="812712" y="6248"/>
                  </a:lnTo>
                  <a:lnTo>
                    <a:pt x="847822" y="6248"/>
                  </a:lnTo>
                  <a:lnTo>
                    <a:pt x="882955" y="6248"/>
                  </a:lnTo>
                  <a:lnTo>
                    <a:pt x="918100" y="6248"/>
                  </a:lnTo>
                  <a:lnTo>
                    <a:pt x="910080" y="16327"/>
                  </a:lnTo>
                  <a:lnTo>
                    <a:pt x="902035" y="26409"/>
                  </a:lnTo>
                  <a:lnTo>
                    <a:pt x="893990" y="36491"/>
                  </a:lnTo>
                  <a:lnTo>
                    <a:pt x="885969" y="46570"/>
                  </a:lnTo>
                  <a:lnTo>
                    <a:pt x="933896" y="25004"/>
                  </a:lnTo>
                  <a:lnTo>
                    <a:pt x="976012" y="10667"/>
                  </a:lnTo>
                  <a:lnTo>
                    <a:pt x="1016144" y="2671"/>
                  </a:lnTo>
                  <a:lnTo>
                    <a:pt x="1037056" y="668"/>
                  </a:lnTo>
                  <a:lnTo>
                    <a:pt x="1058562" y="0"/>
                  </a:lnTo>
                  <a:close/>
                </a:path>
                <a:path w="5878195" h="394970">
                  <a:moveTo>
                    <a:pt x="473346" y="0"/>
                  </a:moveTo>
                  <a:lnTo>
                    <a:pt x="532878" y="1338"/>
                  </a:lnTo>
                  <a:lnTo>
                    <a:pt x="576597" y="5333"/>
                  </a:lnTo>
                  <a:lnTo>
                    <a:pt x="616888" y="19873"/>
                  </a:lnTo>
                  <a:lnTo>
                    <a:pt x="628731" y="41732"/>
                  </a:lnTo>
                  <a:lnTo>
                    <a:pt x="627778" y="50630"/>
                  </a:lnTo>
                  <a:lnTo>
                    <a:pt x="607192" y="91848"/>
                  </a:lnTo>
                  <a:lnTo>
                    <a:pt x="571327" y="132235"/>
                  </a:lnTo>
                  <a:lnTo>
                    <a:pt x="543704" y="162742"/>
                  </a:lnTo>
                  <a:lnTo>
                    <a:pt x="516082" y="193247"/>
                  </a:lnTo>
                  <a:lnTo>
                    <a:pt x="488459" y="223748"/>
                  </a:lnTo>
                  <a:lnTo>
                    <a:pt x="480317" y="232981"/>
                  </a:lnTo>
                  <a:lnTo>
                    <a:pt x="459472" y="266911"/>
                  </a:lnTo>
                  <a:lnTo>
                    <a:pt x="456455" y="282549"/>
                  </a:lnTo>
                  <a:lnTo>
                    <a:pt x="416526" y="282549"/>
                  </a:lnTo>
                  <a:lnTo>
                    <a:pt x="376572" y="282549"/>
                  </a:lnTo>
                  <a:lnTo>
                    <a:pt x="336619" y="282549"/>
                  </a:lnTo>
                  <a:lnTo>
                    <a:pt x="296689" y="282549"/>
                  </a:lnTo>
                  <a:lnTo>
                    <a:pt x="297197" y="275437"/>
                  </a:lnTo>
                  <a:lnTo>
                    <a:pt x="298213" y="270027"/>
                  </a:lnTo>
                  <a:lnTo>
                    <a:pt x="299991" y="266293"/>
                  </a:lnTo>
                  <a:lnTo>
                    <a:pt x="301642" y="262559"/>
                  </a:lnTo>
                  <a:lnTo>
                    <a:pt x="305325" y="256705"/>
                  </a:lnTo>
                  <a:lnTo>
                    <a:pt x="311167" y="248729"/>
                  </a:lnTo>
                  <a:lnTo>
                    <a:pt x="285569" y="258051"/>
                  </a:lnTo>
                  <a:lnTo>
                    <a:pt x="238515" y="272355"/>
                  </a:lnTo>
                  <a:lnTo>
                    <a:pt x="188537" y="282368"/>
                  </a:lnTo>
                  <a:lnTo>
                    <a:pt x="130157" y="288085"/>
                  </a:lnTo>
                  <a:lnTo>
                    <a:pt x="100347" y="288797"/>
                  </a:lnTo>
                  <a:lnTo>
                    <a:pt x="64470" y="287379"/>
                  </a:lnTo>
                  <a:lnTo>
                    <a:pt x="36498" y="283106"/>
                  </a:lnTo>
                  <a:lnTo>
                    <a:pt x="16480" y="275955"/>
                  </a:lnTo>
                  <a:lnTo>
                    <a:pt x="4462" y="265899"/>
                  </a:lnTo>
                  <a:lnTo>
                    <a:pt x="0" y="253823"/>
                  </a:lnTo>
                  <a:lnTo>
                    <a:pt x="2192" y="240374"/>
                  </a:lnTo>
                  <a:lnTo>
                    <a:pt x="26306" y="209448"/>
                  </a:lnTo>
                  <a:lnTo>
                    <a:pt x="65264" y="180773"/>
                  </a:lnTo>
                  <a:lnTo>
                    <a:pt x="112031" y="157670"/>
                  </a:lnTo>
                  <a:lnTo>
                    <a:pt x="171086" y="140000"/>
                  </a:lnTo>
                  <a:lnTo>
                    <a:pt x="247667" y="127482"/>
                  </a:lnTo>
                  <a:lnTo>
                    <a:pt x="294106" y="121959"/>
                  </a:lnTo>
                  <a:lnTo>
                    <a:pt x="331710" y="117317"/>
                  </a:lnTo>
                  <a:lnTo>
                    <a:pt x="380509" y="110705"/>
                  </a:lnTo>
                  <a:lnTo>
                    <a:pt x="430587" y="101806"/>
                  </a:lnTo>
                  <a:lnTo>
                    <a:pt x="464210" y="75406"/>
                  </a:lnTo>
                  <a:lnTo>
                    <a:pt x="463567" y="70764"/>
                  </a:lnTo>
                  <a:lnTo>
                    <a:pt x="459896" y="67354"/>
                  </a:lnTo>
                  <a:lnTo>
                    <a:pt x="453058" y="64917"/>
                  </a:lnTo>
                  <a:lnTo>
                    <a:pt x="443029" y="63454"/>
                  </a:lnTo>
                  <a:lnTo>
                    <a:pt x="429785" y="62966"/>
                  </a:lnTo>
                  <a:lnTo>
                    <a:pt x="411476" y="63487"/>
                  </a:lnTo>
                  <a:lnTo>
                    <a:pt x="364380" y="71285"/>
                  </a:lnTo>
                  <a:lnTo>
                    <a:pt x="328483" y="87492"/>
                  </a:lnTo>
                  <a:lnTo>
                    <a:pt x="314977" y="95745"/>
                  </a:lnTo>
                  <a:lnTo>
                    <a:pt x="280332" y="93085"/>
                  </a:lnTo>
                  <a:lnTo>
                    <a:pt x="245746" y="90420"/>
                  </a:lnTo>
                  <a:lnTo>
                    <a:pt x="211232" y="87751"/>
                  </a:lnTo>
                  <a:lnTo>
                    <a:pt x="176801" y="85077"/>
                  </a:lnTo>
                  <a:lnTo>
                    <a:pt x="195327" y="72530"/>
                  </a:lnTo>
                  <a:lnTo>
                    <a:pt x="230379" y="51651"/>
                  </a:lnTo>
                  <a:lnTo>
                    <a:pt x="281306" y="29122"/>
                  </a:lnTo>
                  <a:lnTo>
                    <a:pt x="320184" y="16916"/>
                  </a:lnTo>
                  <a:lnTo>
                    <a:pt x="370798" y="6865"/>
                  </a:lnTo>
                  <a:lnTo>
                    <a:pt x="410999" y="2486"/>
                  </a:lnTo>
                  <a:lnTo>
                    <a:pt x="452389" y="276"/>
                  </a:lnTo>
                  <a:lnTo>
                    <a:pt x="473346" y="0"/>
                  </a:lnTo>
                  <a:close/>
                </a:path>
              </a:pathLst>
            </a:custGeom>
            <a:ln w="12192">
              <a:solidFill>
                <a:srgbClr val="B1B1B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6482461" y="6226581"/>
              <a:ext cx="176276" cy="8503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2893948" y="6226174"/>
              <a:ext cx="3265804" cy="394970"/>
            </a:xfrm>
            <a:custGeom>
              <a:avLst/>
              <a:gdLst/>
              <a:ahLst/>
              <a:cxnLst/>
              <a:rect l="l" t="t" r="r" b="b"/>
              <a:pathLst>
                <a:path w="3265804" h="394970">
                  <a:moveTo>
                    <a:pt x="3119374" y="6502"/>
                  </a:moveTo>
                  <a:lnTo>
                    <a:pt x="3155112" y="6502"/>
                  </a:lnTo>
                  <a:lnTo>
                    <a:pt x="3190875" y="6502"/>
                  </a:lnTo>
                  <a:lnTo>
                    <a:pt x="3226637" y="6502"/>
                  </a:lnTo>
                  <a:lnTo>
                    <a:pt x="3262376" y="6502"/>
                  </a:lnTo>
                  <a:lnTo>
                    <a:pt x="3263233" y="24521"/>
                  </a:lnTo>
                  <a:lnTo>
                    <a:pt x="3264090" y="42538"/>
                  </a:lnTo>
                  <a:lnTo>
                    <a:pt x="3264947" y="60555"/>
                  </a:lnTo>
                  <a:lnTo>
                    <a:pt x="3265804" y="78574"/>
                  </a:lnTo>
                  <a:lnTo>
                    <a:pt x="3228754" y="78574"/>
                  </a:lnTo>
                  <a:lnTo>
                    <a:pt x="3191716" y="78574"/>
                  </a:lnTo>
                  <a:lnTo>
                    <a:pt x="3154701" y="78574"/>
                  </a:lnTo>
                  <a:lnTo>
                    <a:pt x="3117723" y="78574"/>
                  </a:lnTo>
                  <a:lnTo>
                    <a:pt x="3118123" y="60555"/>
                  </a:lnTo>
                  <a:lnTo>
                    <a:pt x="3118548" y="42538"/>
                  </a:lnTo>
                  <a:lnTo>
                    <a:pt x="3118973" y="24521"/>
                  </a:lnTo>
                  <a:lnTo>
                    <a:pt x="3119374" y="6502"/>
                  </a:lnTo>
                  <a:close/>
                </a:path>
                <a:path w="3265804" h="394970">
                  <a:moveTo>
                    <a:pt x="659511" y="0"/>
                  </a:moveTo>
                  <a:lnTo>
                    <a:pt x="703772" y="1719"/>
                  </a:lnTo>
                  <a:lnTo>
                    <a:pt x="762720" y="15355"/>
                  </a:lnTo>
                  <a:lnTo>
                    <a:pt x="782990" y="42847"/>
                  </a:lnTo>
                  <a:lnTo>
                    <a:pt x="778668" y="62445"/>
                  </a:lnTo>
                  <a:lnTo>
                    <a:pt x="740663" y="113703"/>
                  </a:lnTo>
                  <a:lnTo>
                    <a:pt x="699226" y="115329"/>
                  </a:lnTo>
                  <a:lnTo>
                    <a:pt x="657764" y="116954"/>
                  </a:lnTo>
                  <a:lnTo>
                    <a:pt x="616255" y="118578"/>
                  </a:lnTo>
                  <a:lnTo>
                    <a:pt x="574675" y="120205"/>
                  </a:lnTo>
                  <a:lnTo>
                    <a:pt x="585341" y="108197"/>
                  </a:lnTo>
                  <a:lnTo>
                    <a:pt x="592185" y="97958"/>
                  </a:lnTo>
                  <a:lnTo>
                    <a:pt x="595195" y="89476"/>
                  </a:lnTo>
                  <a:lnTo>
                    <a:pt x="594360" y="82740"/>
                  </a:lnTo>
                  <a:lnTo>
                    <a:pt x="589857" y="77626"/>
                  </a:lnTo>
                  <a:lnTo>
                    <a:pt x="581675" y="73966"/>
                  </a:lnTo>
                  <a:lnTo>
                    <a:pt x="569803" y="71765"/>
                  </a:lnTo>
                  <a:lnTo>
                    <a:pt x="554227" y="71031"/>
                  </a:lnTo>
                  <a:lnTo>
                    <a:pt x="540111" y="71576"/>
                  </a:lnTo>
                  <a:lnTo>
                    <a:pt x="499999" y="79743"/>
                  </a:lnTo>
                  <a:lnTo>
                    <a:pt x="458088" y="100952"/>
                  </a:lnTo>
                  <a:lnTo>
                    <a:pt x="447293" y="112496"/>
                  </a:lnTo>
                  <a:lnTo>
                    <a:pt x="449199" y="117335"/>
                  </a:lnTo>
                  <a:lnTo>
                    <a:pt x="487934" y="131394"/>
                  </a:lnTo>
                  <a:lnTo>
                    <a:pt x="529316" y="139780"/>
                  </a:lnTo>
                  <a:lnTo>
                    <a:pt x="562959" y="148193"/>
                  </a:lnTo>
                  <a:lnTo>
                    <a:pt x="606933" y="165087"/>
                  </a:lnTo>
                  <a:lnTo>
                    <a:pt x="630257" y="195257"/>
                  </a:lnTo>
                  <a:lnTo>
                    <a:pt x="629285" y="207365"/>
                  </a:lnTo>
                  <a:lnTo>
                    <a:pt x="603496" y="248576"/>
                  </a:lnTo>
                  <a:lnTo>
                    <a:pt x="565140" y="281813"/>
                  </a:lnTo>
                  <a:lnTo>
                    <a:pt x="510780" y="315659"/>
                  </a:lnTo>
                  <a:lnTo>
                    <a:pt x="444307" y="346050"/>
                  </a:lnTo>
                  <a:lnTo>
                    <a:pt x="371865" y="369519"/>
                  </a:lnTo>
                  <a:lnTo>
                    <a:pt x="333882" y="378434"/>
                  </a:lnTo>
                  <a:lnTo>
                    <a:pt x="294340" y="385446"/>
                  </a:lnTo>
                  <a:lnTo>
                    <a:pt x="253285" y="390445"/>
                  </a:lnTo>
                  <a:lnTo>
                    <a:pt x="210778" y="393440"/>
                  </a:lnTo>
                  <a:lnTo>
                    <a:pt x="166877" y="394436"/>
                  </a:lnTo>
                  <a:lnTo>
                    <a:pt x="97565" y="392107"/>
                  </a:lnTo>
                  <a:lnTo>
                    <a:pt x="46529" y="385103"/>
                  </a:lnTo>
                  <a:lnTo>
                    <a:pt x="13948" y="373396"/>
                  </a:lnTo>
                  <a:lnTo>
                    <a:pt x="0" y="356958"/>
                  </a:lnTo>
                  <a:lnTo>
                    <a:pt x="595" y="336993"/>
                  </a:lnTo>
                  <a:lnTo>
                    <a:pt x="11430" y="314442"/>
                  </a:lnTo>
                  <a:lnTo>
                    <a:pt x="32361" y="289343"/>
                  </a:lnTo>
                  <a:lnTo>
                    <a:pt x="63245" y="261734"/>
                  </a:lnTo>
                  <a:lnTo>
                    <a:pt x="108275" y="259981"/>
                  </a:lnTo>
                  <a:lnTo>
                    <a:pt x="153257" y="258227"/>
                  </a:lnTo>
                  <a:lnTo>
                    <a:pt x="198191" y="256471"/>
                  </a:lnTo>
                  <a:lnTo>
                    <a:pt x="243077" y="254711"/>
                  </a:lnTo>
                  <a:lnTo>
                    <a:pt x="229911" y="267552"/>
                  </a:lnTo>
                  <a:lnTo>
                    <a:pt x="220329" y="278774"/>
                  </a:lnTo>
                  <a:lnTo>
                    <a:pt x="214342" y="288372"/>
                  </a:lnTo>
                  <a:lnTo>
                    <a:pt x="211962" y="296341"/>
                  </a:lnTo>
                  <a:lnTo>
                    <a:pt x="214643" y="306469"/>
                  </a:lnTo>
                  <a:lnTo>
                    <a:pt x="224170" y="313704"/>
                  </a:lnTo>
                  <a:lnTo>
                    <a:pt x="240484" y="318046"/>
                  </a:lnTo>
                  <a:lnTo>
                    <a:pt x="263525" y="319493"/>
                  </a:lnTo>
                  <a:lnTo>
                    <a:pt x="282952" y="318757"/>
                  </a:lnTo>
                  <a:lnTo>
                    <a:pt x="338708" y="307657"/>
                  </a:lnTo>
                  <a:lnTo>
                    <a:pt x="382768" y="287781"/>
                  </a:lnTo>
                  <a:lnTo>
                    <a:pt x="406999" y="259726"/>
                  </a:lnTo>
                  <a:lnTo>
                    <a:pt x="405764" y="253669"/>
                  </a:lnTo>
                  <a:lnTo>
                    <a:pt x="399788" y="247909"/>
                  </a:lnTo>
                  <a:lnTo>
                    <a:pt x="387191" y="242304"/>
                  </a:lnTo>
                  <a:lnTo>
                    <a:pt x="367974" y="236855"/>
                  </a:lnTo>
                  <a:lnTo>
                    <a:pt x="342138" y="231559"/>
                  </a:lnTo>
                  <a:lnTo>
                    <a:pt x="300454" y="222171"/>
                  </a:lnTo>
                  <a:lnTo>
                    <a:pt x="269176" y="211324"/>
                  </a:lnTo>
                  <a:lnTo>
                    <a:pt x="248376" y="199015"/>
                  </a:lnTo>
                  <a:lnTo>
                    <a:pt x="238125" y="185242"/>
                  </a:lnTo>
                  <a:lnTo>
                    <a:pt x="237533" y="169854"/>
                  </a:lnTo>
                  <a:lnTo>
                    <a:pt x="245967" y="152436"/>
                  </a:lnTo>
                  <a:lnTo>
                    <a:pt x="289432" y="111620"/>
                  </a:lnTo>
                  <a:lnTo>
                    <a:pt x="334263" y="83045"/>
                  </a:lnTo>
                  <a:lnTo>
                    <a:pt x="388620" y="56070"/>
                  </a:lnTo>
                  <a:lnTo>
                    <a:pt x="449199" y="32748"/>
                  </a:lnTo>
                  <a:lnTo>
                    <a:pt x="513588" y="14960"/>
                  </a:lnTo>
                  <a:lnTo>
                    <a:pt x="582977" y="3751"/>
                  </a:lnTo>
                  <a:lnTo>
                    <a:pt x="620333" y="939"/>
                  </a:lnTo>
                  <a:lnTo>
                    <a:pt x="659511" y="0"/>
                  </a:lnTo>
                  <a:close/>
                </a:path>
              </a:pathLst>
            </a:custGeom>
            <a:ln w="12192">
              <a:solidFill>
                <a:srgbClr val="B1B1B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744851" y="2727197"/>
            <a:ext cx="1924685" cy="1098550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96850" marR="5080" indent="-184785">
              <a:lnSpc>
                <a:spcPts val="4130"/>
              </a:lnSpc>
              <a:spcBef>
                <a:spcPts val="385"/>
              </a:spcBef>
            </a:pPr>
            <a:r>
              <a:rPr sz="3600" spc="-20" dirty="0">
                <a:solidFill>
                  <a:srgbClr val="FFFFFF"/>
                </a:solidFill>
                <a:latin typeface="Cooper Black"/>
                <a:cs typeface="Cooper Black"/>
              </a:rPr>
              <a:t>FUNGSI </a:t>
            </a:r>
            <a:r>
              <a:rPr sz="3600" spc="-10" dirty="0">
                <a:solidFill>
                  <a:srgbClr val="FFFFFF"/>
                </a:solidFill>
                <a:latin typeface="Cooper Black"/>
                <a:cs typeface="Cooper Black"/>
              </a:rPr>
              <a:t>ARSIP</a:t>
            </a:r>
            <a:endParaRPr sz="3600">
              <a:latin typeface="Cooper Black"/>
              <a:cs typeface="Cooper Black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5421248" y="704341"/>
            <a:ext cx="4870450" cy="2610485"/>
            <a:chOff x="5421248" y="704341"/>
            <a:chExt cx="4870450" cy="2610485"/>
          </a:xfrm>
        </p:grpSpPr>
        <p:sp>
          <p:nvSpPr>
            <p:cNvPr id="4" name="object 4"/>
            <p:cNvSpPr/>
            <p:nvPr/>
          </p:nvSpPr>
          <p:spPr>
            <a:xfrm>
              <a:off x="5433948" y="1579117"/>
              <a:ext cx="1390650" cy="1722755"/>
            </a:xfrm>
            <a:custGeom>
              <a:avLst/>
              <a:gdLst/>
              <a:ahLst/>
              <a:cxnLst/>
              <a:rect l="l" t="t" r="r" b="b"/>
              <a:pathLst>
                <a:path w="1390650" h="1722754">
                  <a:moveTo>
                    <a:pt x="0" y="1722501"/>
                  </a:moveTo>
                  <a:lnTo>
                    <a:pt x="1390650" y="0"/>
                  </a:lnTo>
                </a:path>
              </a:pathLst>
            </a:custGeom>
            <a:ln w="25400">
              <a:solidFill>
                <a:srgbClr val="8063A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825233" y="717041"/>
              <a:ext cx="3453765" cy="1727200"/>
            </a:xfrm>
            <a:custGeom>
              <a:avLst/>
              <a:gdLst/>
              <a:ahLst/>
              <a:cxnLst/>
              <a:rect l="l" t="t" r="r" b="b"/>
              <a:pathLst>
                <a:path w="3453765" h="1727200">
                  <a:moveTo>
                    <a:pt x="3280664" y="0"/>
                  </a:moveTo>
                  <a:lnTo>
                    <a:pt x="172720" y="0"/>
                  </a:lnTo>
                  <a:lnTo>
                    <a:pt x="126808" y="6170"/>
                  </a:lnTo>
                  <a:lnTo>
                    <a:pt x="85550" y="23584"/>
                  </a:lnTo>
                  <a:lnTo>
                    <a:pt x="50593" y="50593"/>
                  </a:lnTo>
                  <a:lnTo>
                    <a:pt x="23584" y="85550"/>
                  </a:lnTo>
                  <a:lnTo>
                    <a:pt x="6170" y="126808"/>
                  </a:lnTo>
                  <a:lnTo>
                    <a:pt x="0" y="172720"/>
                  </a:lnTo>
                  <a:lnTo>
                    <a:pt x="0" y="1553972"/>
                  </a:lnTo>
                  <a:lnTo>
                    <a:pt x="6170" y="1599883"/>
                  </a:lnTo>
                  <a:lnTo>
                    <a:pt x="23584" y="1641141"/>
                  </a:lnTo>
                  <a:lnTo>
                    <a:pt x="50593" y="1676098"/>
                  </a:lnTo>
                  <a:lnTo>
                    <a:pt x="85550" y="1703107"/>
                  </a:lnTo>
                  <a:lnTo>
                    <a:pt x="126808" y="1720521"/>
                  </a:lnTo>
                  <a:lnTo>
                    <a:pt x="172720" y="1726692"/>
                  </a:lnTo>
                  <a:lnTo>
                    <a:pt x="3280664" y="1726692"/>
                  </a:lnTo>
                  <a:lnTo>
                    <a:pt x="3326575" y="1720521"/>
                  </a:lnTo>
                  <a:lnTo>
                    <a:pt x="3367833" y="1703107"/>
                  </a:lnTo>
                  <a:lnTo>
                    <a:pt x="3402790" y="1676098"/>
                  </a:lnTo>
                  <a:lnTo>
                    <a:pt x="3429799" y="1641141"/>
                  </a:lnTo>
                  <a:lnTo>
                    <a:pt x="3447213" y="1599883"/>
                  </a:lnTo>
                  <a:lnTo>
                    <a:pt x="3453384" y="1553972"/>
                  </a:lnTo>
                  <a:lnTo>
                    <a:pt x="3453384" y="172720"/>
                  </a:lnTo>
                  <a:lnTo>
                    <a:pt x="3447213" y="126808"/>
                  </a:lnTo>
                  <a:lnTo>
                    <a:pt x="3429799" y="85550"/>
                  </a:lnTo>
                  <a:lnTo>
                    <a:pt x="3402790" y="50593"/>
                  </a:lnTo>
                  <a:lnTo>
                    <a:pt x="3367833" y="23584"/>
                  </a:lnTo>
                  <a:lnTo>
                    <a:pt x="3326575" y="6170"/>
                  </a:lnTo>
                  <a:lnTo>
                    <a:pt x="3280664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825233" y="717041"/>
              <a:ext cx="3453765" cy="1727200"/>
            </a:xfrm>
            <a:custGeom>
              <a:avLst/>
              <a:gdLst/>
              <a:ahLst/>
              <a:cxnLst/>
              <a:rect l="l" t="t" r="r" b="b"/>
              <a:pathLst>
                <a:path w="3453765" h="1727200">
                  <a:moveTo>
                    <a:pt x="0" y="172720"/>
                  </a:moveTo>
                  <a:lnTo>
                    <a:pt x="6170" y="126808"/>
                  </a:lnTo>
                  <a:lnTo>
                    <a:pt x="23584" y="85550"/>
                  </a:lnTo>
                  <a:lnTo>
                    <a:pt x="50593" y="50593"/>
                  </a:lnTo>
                  <a:lnTo>
                    <a:pt x="85550" y="23584"/>
                  </a:lnTo>
                  <a:lnTo>
                    <a:pt x="126808" y="6170"/>
                  </a:lnTo>
                  <a:lnTo>
                    <a:pt x="172720" y="0"/>
                  </a:lnTo>
                  <a:lnTo>
                    <a:pt x="3280664" y="0"/>
                  </a:lnTo>
                  <a:lnTo>
                    <a:pt x="3326575" y="6170"/>
                  </a:lnTo>
                  <a:lnTo>
                    <a:pt x="3367833" y="23584"/>
                  </a:lnTo>
                  <a:lnTo>
                    <a:pt x="3402790" y="50593"/>
                  </a:lnTo>
                  <a:lnTo>
                    <a:pt x="3429799" y="85550"/>
                  </a:lnTo>
                  <a:lnTo>
                    <a:pt x="3447213" y="126808"/>
                  </a:lnTo>
                  <a:lnTo>
                    <a:pt x="3453384" y="172720"/>
                  </a:lnTo>
                  <a:lnTo>
                    <a:pt x="3453384" y="1553972"/>
                  </a:lnTo>
                  <a:lnTo>
                    <a:pt x="3447213" y="1599883"/>
                  </a:lnTo>
                  <a:lnTo>
                    <a:pt x="3429799" y="1641141"/>
                  </a:lnTo>
                  <a:lnTo>
                    <a:pt x="3402790" y="1676098"/>
                  </a:lnTo>
                  <a:lnTo>
                    <a:pt x="3367833" y="1703107"/>
                  </a:lnTo>
                  <a:lnTo>
                    <a:pt x="3326575" y="1720521"/>
                  </a:lnTo>
                  <a:lnTo>
                    <a:pt x="3280664" y="1726692"/>
                  </a:lnTo>
                  <a:lnTo>
                    <a:pt x="172720" y="1726692"/>
                  </a:lnTo>
                  <a:lnTo>
                    <a:pt x="126808" y="1720521"/>
                  </a:lnTo>
                  <a:lnTo>
                    <a:pt x="85550" y="1703107"/>
                  </a:lnTo>
                  <a:lnTo>
                    <a:pt x="50593" y="1676098"/>
                  </a:lnTo>
                  <a:lnTo>
                    <a:pt x="23584" y="1641141"/>
                  </a:lnTo>
                  <a:lnTo>
                    <a:pt x="6170" y="1599883"/>
                  </a:lnTo>
                  <a:lnTo>
                    <a:pt x="0" y="1553972"/>
                  </a:lnTo>
                  <a:lnTo>
                    <a:pt x="0" y="172720"/>
                  </a:lnTo>
                  <a:close/>
                </a:path>
              </a:pathLst>
            </a:custGeom>
            <a:ln w="253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7602093" y="876680"/>
            <a:ext cx="18986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Tahoma"/>
                <a:cs typeface="Tahoma"/>
              </a:rPr>
              <a:t>ARSIP</a:t>
            </a:r>
            <a:r>
              <a:rPr sz="1800" b="1" spc="-8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ahoma"/>
                <a:cs typeface="Tahoma"/>
              </a:rPr>
              <a:t>DINAMIS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6920610" y="1152220"/>
            <a:ext cx="3261995" cy="11283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-1270" algn="ctr">
              <a:lnSpc>
                <a:spcPct val="100600"/>
              </a:lnSpc>
              <a:spcBef>
                <a:spcPts val="90"/>
              </a:spcBef>
            </a:pP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adalah</a:t>
            </a:r>
            <a:r>
              <a:rPr sz="1800" spc="-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arsip</a:t>
            </a:r>
            <a:r>
              <a:rPr sz="1800" spc="-5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yang</a:t>
            </a:r>
            <a:r>
              <a:rPr sz="1800" spc="-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Tahoma"/>
                <a:cs typeface="Tahoma"/>
              </a:rPr>
              <a:t>digunakan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secara</a:t>
            </a:r>
            <a:r>
              <a:rPr sz="1800" spc="-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langsung</a:t>
            </a:r>
            <a:r>
              <a:rPr sz="1800" spc="-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dalam</a:t>
            </a:r>
            <a:r>
              <a:rPr sz="1800" spc="-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Tahoma"/>
                <a:cs typeface="Tahoma"/>
              </a:rPr>
              <a:t>kegiatan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pencipta</a:t>
            </a:r>
            <a:r>
              <a:rPr sz="1800" spc="-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arsip</a:t>
            </a:r>
            <a:r>
              <a:rPr sz="1800" spc="-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dan</a:t>
            </a:r>
            <a:r>
              <a:rPr sz="1800" spc="-5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Tahoma"/>
                <a:cs typeface="Tahoma"/>
              </a:rPr>
              <a:t>disimpan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selama</a:t>
            </a:r>
            <a:r>
              <a:rPr sz="1800" spc="-5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jangka</a:t>
            </a:r>
            <a:r>
              <a:rPr sz="1800" spc="-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waktu</a:t>
            </a:r>
            <a:r>
              <a:rPr sz="1800" spc="-5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Tahoma"/>
                <a:cs typeface="Tahoma"/>
              </a:rPr>
              <a:t>tertentu</a:t>
            </a:r>
            <a:endParaRPr sz="1800">
              <a:latin typeface="Tahoma"/>
              <a:cs typeface="Tahoma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5421248" y="2688589"/>
            <a:ext cx="4870450" cy="3268979"/>
            <a:chOff x="5421248" y="2688589"/>
            <a:chExt cx="4870450" cy="3268979"/>
          </a:xfrm>
        </p:grpSpPr>
        <p:sp>
          <p:nvSpPr>
            <p:cNvPr id="10" name="object 10"/>
            <p:cNvSpPr/>
            <p:nvPr/>
          </p:nvSpPr>
          <p:spPr>
            <a:xfrm>
              <a:off x="5433948" y="3301618"/>
              <a:ext cx="1390650" cy="1021080"/>
            </a:xfrm>
            <a:custGeom>
              <a:avLst/>
              <a:gdLst/>
              <a:ahLst/>
              <a:cxnLst/>
              <a:rect l="l" t="t" r="r" b="b"/>
              <a:pathLst>
                <a:path w="1390650" h="1021079">
                  <a:moveTo>
                    <a:pt x="0" y="0"/>
                  </a:moveTo>
                  <a:lnTo>
                    <a:pt x="1390650" y="1020825"/>
                  </a:lnTo>
                </a:path>
              </a:pathLst>
            </a:custGeom>
            <a:ln w="25400">
              <a:solidFill>
                <a:srgbClr val="8063A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6825233" y="2701289"/>
              <a:ext cx="3453765" cy="3243580"/>
            </a:xfrm>
            <a:custGeom>
              <a:avLst/>
              <a:gdLst/>
              <a:ahLst/>
              <a:cxnLst/>
              <a:rect l="l" t="t" r="r" b="b"/>
              <a:pathLst>
                <a:path w="3453765" h="3243579">
                  <a:moveTo>
                    <a:pt x="3129026" y="0"/>
                  </a:moveTo>
                  <a:lnTo>
                    <a:pt x="324358" y="0"/>
                  </a:lnTo>
                  <a:lnTo>
                    <a:pt x="276413" y="3515"/>
                  </a:lnTo>
                  <a:lnTo>
                    <a:pt x="230657" y="13728"/>
                  </a:lnTo>
                  <a:lnTo>
                    <a:pt x="187591" y="30137"/>
                  </a:lnTo>
                  <a:lnTo>
                    <a:pt x="147715" y="52241"/>
                  </a:lnTo>
                  <a:lnTo>
                    <a:pt x="111531" y="79539"/>
                  </a:lnTo>
                  <a:lnTo>
                    <a:pt x="79539" y="111531"/>
                  </a:lnTo>
                  <a:lnTo>
                    <a:pt x="52241" y="147715"/>
                  </a:lnTo>
                  <a:lnTo>
                    <a:pt x="30137" y="187591"/>
                  </a:lnTo>
                  <a:lnTo>
                    <a:pt x="13728" y="230657"/>
                  </a:lnTo>
                  <a:lnTo>
                    <a:pt x="3515" y="276413"/>
                  </a:lnTo>
                  <a:lnTo>
                    <a:pt x="0" y="324358"/>
                  </a:lnTo>
                  <a:lnTo>
                    <a:pt x="0" y="2918764"/>
                  </a:lnTo>
                  <a:lnTo>
                    <a:pt x="3515" y="2966688"/>
                  </a:lnTo>
                  <a:lnTo>
                    <a:pt x="13728" y="3012428"/>
                  </a:lnTo>
                  <a:lnTo>
                    <a:pt x="30137" y="3055483"/>
                  </a:lnTo>
                  <a:lnTo>
                    <a:pt x="52241" y="3095352"/>
                  </a:lnTo>
                  <a:lnTo>
                    <a:pt x="79539" y="3131533"/>
                  </a:lnTo>
                  <a:lnTo>
                    <a:pt x="111531" y="3163524"/>
                  </a:lnTo>
                  <a:lnTo>
                    <a:pt x="147715" y="3190823"/>
                  </a:lnTo>
                  <a:lnTo>
                    <a:pt x="187591" y="3212929"/>
                  </a:lnTo>
                  <a:lnTo>
                    <a:pt x="230657" y="3229341"/>
                  </a:lnTo>
                  <a:lnTo>
                    <a:pt x="276413" y="3239555"/>
                  </a:lnTo>
                  <a:lnTo>
                    <a:pt x="324358" y="3243072"/>
                  </a:lnTo>
                  <a:lnTo>
                    <a:pt x="3129026" y="3243072"/>
                  </a:lnTo>
                  <a:lnTo>
                    <a:pt x="3176970" y="3239555"/>
                  </a:lnTo>
                  <a:lnTo>
                    <a:pt x="3222726" y="3229341"/>
                  </a:lnTo>
                  <a:lnTo>
                    <a:pt x="3265792" y="3212929"/>
                  </a:lnTo>
                  <a:lnTo>
                    <a:pt x="3305668" y="3190823"/>
                  </a:lnTo>
                  <a:lnTo>
                    <a:pt x="3341852" y="3163524"/>
                  </a:lnTo>
                  <a:lnTo>
                    <a:pt x="3373844" y="3131533"/>
                  </a:lnTo>
                  <a:lnTo>
                    <a:pt x="3401142" y="3095352"/>
                  </a:lnTo>
                  <a:lnTo>
                    <a:pt x="3423246" y="3055483"/>
                  </a:lnTo>
                  <a:lnTo>
                    <a:pt x="3439655" y="3012428"/>
                  </a:lnTo>
                  <a:lnTo>
                    <a:pt x="3449868" y="2966688"/>
                  </a:lnTo>
                  <a:lnTo>
                    <a:pt x="3453384" y="2918764"/>
                  </a:lnTo>
                  <a:lnTo>
                    <a:pt x="3453384" y="324358"/>
                  </a:lnTo>
                  <a:lnTo>
                    <a:pt x="3449868" y="276413"/>
                  </a:lnTo>
                  <a:lnTo>
                    <a:pt x="3439655" y="230657"/>
                  </a:lnTo>
                  <a:lnTo>
                    <a:pt x="3423246" y="187591"/>
                  </a:lnTo>
                  <a:lnTo>
                    <a:pt x="3401142" y="147715"/>
                  </a:lnTo>
                  <a:lnTo>
                    <a:pt x="3373844" y="111531"/>
                  </a:lnTo>
                  <a:lnTo>
                    <a:pt x="3341852" y="79539"/>
                  </a:lnTo>
                  <a:lnTo>
                    <a:pt x="3305668" y="52241"/>
                  </a:lnTo>
                  <a:lnTo>
                    <a:pt x="3265792" y="30137"/>
                  </a:lnTo>
                  <a:lnTo>
                    <a:pt x="3222726" y="13728"/>
                  </a:lnTo>
                  <a:lnTo>
                    <a:pt x="3176970" y="3515"/>
                  </a:lnTo>
                  <a:lnTo>
                    <a:pt x="3129026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825233" y="2701289"/>
              <a:ext cx="3453765" cy="3243580"/>
            </a:xfrm>
            <a:custGeom>
              <a:avLst/>
              <a:gdLst/>
              <a:ahLst/>
              <a:cxnLst/>
              <a:rect l="l" t="t" r="r" b="b"/>
              <a:pathLst>
                <a:path w="3453765" h="3243579">
                  <a:moveTo>
                    <a:pt x="0" y="324358"/>
                  </a:moveTo>
                  <a:lnTo>
                    <a:pt x="3515" y="276413"/>
                  </a:lnTo>
                  <a:lnTo>
                    <a:pt x="13728" y="230657"/>
                  </a:lnTo>
                  <a:lnTo>
                    <a:pt x="30137" y="187591"/>
                  </a:lnTo>
                  <a:lnTo>
                    <a:pt x="52241" y="147715"/>
                  </a:lnTo>
                  <a:lnTo>
                    <a:pt x="79539" y="111531"/>
                  </a:lnTo>
                  <a:lnTo>
                    <a:pt x="111531" y="79539"/>
                  </a:lnTo>
                  <a:lnTo>
                    <a:pt x="147715" y="52241"/>
                  </a:lnTo>
                  <a:lnTo>
                    <a:pt x="187591" y="30137"/>
                  </a:lnTo>
                  <a:lnTo>
                    <a:pt x="230657" y="13728"/>
                  </a:lnTo>
                  <a:lnTo>
                    <a:pt x="276413" y="3515"/>
                  </a:lnTo>
                  <a:lnTo>
                    <a:pt x="324358" y="0"/>
                  </a:lnTo>
                  <a:lnTo>
                    <a:pt x="3129026" y="0"/>
                  </a:lnTo>
                  <a:lnTo>
                    <a:pt x="3176970" y="3515"/>
                  </a:lnTo>
                  <a:lnTo>
                    <a:pt x="3222726" y="13728"/>
                  </a:lnTo>
                  <a:lnTo>
                    <a:pt x="3265792" y="30137"/>
                  </a:lnTo>
                  <a:lnTo>
                    <a:pt x="3305668" y="52241"/>
                  </a:lnTo>
                  <a:lnTo>
                    <a:pt x="3341852" y="79539"/>
                  </a:lnTo>
                  <a:lnTo>
                    <a:pt x="3373844" y="111531"/>
                  </a:lnTo>
                  <a:lnTo>
                    <a:pt x="3401142" y="147715"/>
                  </a:lnTo>
                  <a:lnTo>
                    <a:pt x="3423246" y="187591"/>
                  </a:lnTo>
                  <a:lnTo>
                    <a:pt x="3439655" y="230657"/>
                  </a:lnTo>
                  <a:lnTo>
                    <a:pt x="3449868" y="276413"/>
                  </a:lnTo>
                  <a:lnTo>
                    <a:pt x="3453384" y="324358"/>
                  </a:lnTo>
                  <a:lnTo>
                    <a:pt x="3453384" y="2918764"/>
                  </a:lnTo>
                  <a:lnTo>
                    <a:pt x="3449868" y="2966688"/>
                  </a:lnTo>
                  <a:lnTo>
                    <a:pt x="3439655" y="3012428"/>
                  </a:lnTo>
                  <a:lnTo>
                    <a:pt x="3423246" y="3055483"/>
                  </a:lnTo>
                  <a:lnTo>
                    <a:pt x="3401142" y="3095352"/>
                  </a:lnTo>
                  <a:lnTo>
                    <a:pt x="3373844" y="3131533"/>
                  </a:lnTo>
                  <a:lnTo>
                    <a:pt x="3341852" y="3163524"/>
                  </a:lnTo>
                  <a:lnTo>
                    <a:pt x="3305668" y="3190823"/>
                  </a:lnTo>
                  <a:lnTo>
                    <a:pt x="3265792" y="3212929"/>
                  </a:lnTo>
                  <a:lnTo>
                    <a:pt x="3222726" y="3229341"/>
                  </a:lnTo>
                  <a:lnTo>
                    <a:pt x="3176970" y="3239555"/>
                  </a:lnTo>
                  <a:lnTo>
                    <a:pt x="3129026" y="3243072"/>
                  </a:lnTo>
                  <a:lnTo>
                    <a:pt x="324358" y="3243072"/>
                  </a:lnTo>
                  <a:lnTo>
                    <a:pt x="276413" y="3239555"/>
                  </a:lnTo>
                  <a:lnTo>
                    <a:pt x="230657" y="3229341"/>
                  </a:lnTo>
                  <a:lnTo>
                    <a:pt x="187591" y="3212929"/>
                  </a:lnTo>
                  <a:lnTo>
                    <a:pt x="147715" y="3190823"/>
                  </a:lnTo>
                  <a:lnTo>
                    <a:pt x="111531" y="3163524"/>
                  </a:lnTo>
                  <a:lnTo>
                    <a:pt x="79539" y="3131533"/>
                  </a:lnTo>
                  <a:lnTo>
                    <a:pt x="52241" y="3095352"/>
                  </a:lnTo>
                  <a:lnTo>
                    <a:pt x="30137" y="3055483"/>
                  </a:lnTo>
                  <a:lnTo>
                    <a:pt x="13728" y="3012428"/>
                  </a:lnTo>
                  <a:lnTo>
                    <a:pt x="3515" y="2966688"/>
                  </a:lnTo>
                  <a:lnTo>
                    <a:pt x="0" y="2918764"/>
                  </a:lnTo>
                  <a:lnTo>
                    <a:pt x="0" y="324358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6995541" y="2789301"/>
            <a:ext cx="3110865" cy="2702560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650"/>
              </a:spcBef>
            </a:pPr>
            <a:r>
              <a:rPr sz="1800" b="1" dirty="0">
                <a:solidFill>
                  <a:srgbClr val="FFFFFF"/>
                </a:solidFill>
                <a:latin typeface="Tahoma"/>
                <a:cs typeface="Tahoma"/>
              </a:rPr>
              <a:t>ARSIP</a:t>
            </a:r>
            <a:r>
              <a:rPr sz="1800" b="1" spc="-8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Tahoma"/>
                <a:cs typeface="Tahoma"/>
              </a:rPr>
              <a:t>STATIS</a:t>
            </a:r>
            <a:endParaRPr sz="1800">
              <a:latin typeface="Tahoma"/>
              <a:cs typeface="Tahoma"/>
            </a:endParaRPr>
          </a:p>
          <a:p>
            <a:pPr marL="12700" marR="5080" indent="635" algn="ctr">
              <a:lnSpc>
                <a:spcPct val="90600"/>
              </a:lnSpc>
              <a:spcBef>
                <a:spcPts val="755"/>
              </a:spcBef>
            </a:pP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arsip</a:t>
            </a:r>
            <a:r>
              <a:rPr sz="1800" spc="-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yang</a:t>
            </a:r>
            <a:r>
              <a:rPr sz="1800" spc="-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dihasilkan</a:t>
            </a:r>
            <a:r>
              <a:rPr sz="1800" spc="-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Tahoma"/>
                <a:cs typeface="Tahoma"/>
              </a:rPr>
              <a:t>oleh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pencipta</a:t>
            </a:r>
            <a:r>
              <a:rPr sz="1800" spc="-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arsip</a:t>
            </a:r>
            <a:r>
              <a:rPr sz="1800" spc="-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karena</a:t>
            </a:r>
            <a:r>
              <a:rPr sz="1800" spc="-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Tahoma"/>
                <a:cs typeface="Tahoma"/>
              </a:rPr>
              <a:t>memiliki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nilai</a:t>
            </a:r>
            <a:r>
              <a:rPr sz="1800" spc="-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guna</a:t>
            </a:r>
            <a:r>
              <a:rPr sz="1800" spc="-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Tahoma"/>
                <a:cs typeface="Tahoma"/>
              </a:rPr>
              <a:t>kesejarahan,</a:t>
            </a:r>
            <a:r>
              <a:rPr sz="1800" spc="-4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Tahoma"/>
                <a:cs typeface="Tahoma"/>
              </a:rPr>
              <a:t>telah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habis</a:t>
            </a:r>
            <a:r>
              <a:rPr sz="18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retensinya,</a:t>
            </a:r>
            <a:r>
              <a:rPr sz="18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spc="-25" dirty="0">
                <a:solidFill>
                  <a:srgbClr val="FFFFFF"/>
                </a:solidFill>
                <a:latin typeface="Tahoma"/>
                <a:cs typeface="Tahoma"/>
              </a:rPr>
              <a:t>dan </a:t>
            </a:r>
            <a:r>
              <a:rPr sz="1800" spc="-10" dirty="0">
                <a:solidFill>
                  <a:srgbClr val="FFFFFF"/>
                </a:solidFill>
                <a:latin typeface="Tahoma"/>
                <a:cs typeface="Tahoma"/>
              </a:rPr>
              <a:t>berketerangan</a:t>
            </a:r>
            <a:r>
              <a:rPr sz="1800" spc="-8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Tahoma"/>
                <a:cs typeface="Tahoma"/>
              </a:rPr>
              <a:t>dipermanenkan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yang</a:t>
            </a:r>
            <a:r>
              <a:rPr sz="1800" spc="-8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telah</a:t>
            </a:r>
            <a:r>
              <a:rPr sz="1800" spc="-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diverifikasi</a:t>
            </a:r>
            <a:r>
              <a:rPr sz="1800" spc="-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Tahoma"/>
                <a:cs typeface="Tahoma"/>
              </a:rPr>
              <a:t>baik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secara</a:t>
            </a:r>
            <a:r>
              <a:rPr sz="1800" spc="-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langsung</a:t>
            </a:r>
            <a:r>
              <a:rPr sz="1800" spc="-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maupun</a:t>
            </a:r>
            <a:r>
              <a:rPr sz="1800" spc="-7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Tahoma"/>
                <a:cs typeface="Tahoma"/>
              </a:rPr>
              <a:t>tidak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langsung</a:t>
            </a:r>
            <a:r>
              <a:rPr sz="1800" spc="-3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oleh</a:t>
            </a:r>
            <a:r>
              <a:rPr sz="1800" spc="-1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ANRI</a:t>
            </a:r>
            <a:r>
              <a:rPr sz="1800" spc="-10" dirty="0">
                <a:solidFill>
                  <a:srgbClr val="FFFFFF"/>
                </a:solidFill>
                <a:latin typeface="Tahoma"/>
                <a:cs typeface="Tahoma"/>
              </a:rPr>
              <a:t> dan/atau </a:t>
            </a:r>
            <a:r>
              <a:rPr sz="1800" dirty="0">
                <a:solidFill>
                  <a:srgbClr val="FFFFFF"/>
                </a:solidFill>
                <a:latin typeface="Tahoma"/>
                <a:cs typeface="Tahoma"/>
              </a:rPr>
              <a:t>lembaga</a:t>
            </a:r>
            <a:r>
              <a:rPr sz="1800" spc="-8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Tahoma"/>
                <a:cs typeface="Tahoma"/>
              </a:rPr>
              <a:t>kearsipan</a:t>
            </a:r>
            <a:endParaRPr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186939" y="457200"/>
            <a:ext cx="7939405" cy="5791200"/>
            <a:chOff x="2186939" y="457200"/>
            <a:chExt cx="7939405" cy="5791200"/>
          </a:xfrm>
        </p:grpSpPr>
        <p:sp>
          <p:nvSpPr>
            <p:cNvPr id="3" name="object 3"/>
            <p:cNvSpPr/>
            <p:nvPr/>
          </p:nvSpPr>
          <p:spPr>
            <a:xfrm>
              <a:off x="2285999" y="457200"/>
              <a:ext cx="7696200" cy="5791200"/>
            </a:xfrm>
            <a:custGeom>
              <a:avLst/>
              <a:gdLst/>
              <a:ahLst/>
              <a:cxnLst/>
              <a:rect l="l" t="t" r="r" b="b"/>
              <a:pathLst>
                <a:path w="7696200" h="5791200">
                  <a:moveTo>
                    <a:pt x="7117080" y="0"/>
                  </a:moveTo>
                  <a:lnTo>
                    <a:pt x="579119" y="0"/>
                  </a:lnTo>
                  <a:lnTo>
                    <a:pt x="531630" y="1920"/>
                  </a:lnTo>
                  <a:lnTo>
                    <a:pt x="485196" y="7581"/>
                  </a:lnTo>
                  <a:lnTo>
                    <a:pt x="439968" y="16833"/>
                  </a:lnTo>
                  <a:lnTo>
                    <a:pt x="396093" y="29529"/>
                  </a:lnTo>
                  <a:lnTo>
                    <a:pt x="353722" y="45517"/>
                  </a:lnTo>
                  <a:lnTo>
                    <a:pt x="313004" y="64650"/>
                  </a:lnTo>
                  <a:lnTo>
                    <a:pt x="274087" y="86778"/>
                  </a:lnTo>
                  <a:lnTo>
                    <a:pt x="237122" y="111751"/>
                  </a:lnTo>
                  <a:lnTo>
                    <a:pt x="202256" y="139422"/>
                  </a:lnTo>
                  <a:lnTo>
                    <a:pt x="169640" y="169640"/>
                  </a:lnTo>
                  <a:lnTo>
                    <a:pt x="139422" y="202256"/>
                  </a:lnTo>
                  <a:lnTo>
                    <a:pt x="111751" y="237122"/>
                  </a:lnTo>
                  <a:lnTo>
                    <a:pt x="86778" y="274087"/>
                  </a:lnTo>
                  <a:lnTo>
                    <a:pt x="64650" y="313004"/>
                  </a:lnTo>
                  <a:lnTo>
                    <a:pt x="45517" y="353722"/>
                  </a:lnTo>
                  <a:lnTo>
                    <a:pt x="29529" y="396093"/>
                  </a:lnTo>
                  <a:lnTo>
                    <a:pt x="16833" y="439968"/>
                  </a:lnTo>
                  <a:lnTo>
                    <a:pt x="7581" y="485196"/>
                  </a:lnTo>
                  <a:lnTo>
                    <a:pt x="1920" y="531630"/>
                  </a:lnTo>
                  <a:lnTo>
                    <a:pt x="0" y="579120"/>
                  </a:lnTo>
                  <a:lnTo>
                    <a:pt x="0" y="5212080"/>
                  </a:lnTo>
                  <a:lnTo>
                    <a:pt x="1920" y="5259576"/>
                  </a:lnTo>
                  <a:lnTo>
                    <a:pt x="7581" y="5306015"/>
                  </a:lnTo>
                  <a:lnTo>
                    <a:pt x="16833" y="5351248"/>
                  </a:lnTo>
                  <a:lnTo>
                    <a:pt x="29529" y="5395125"/>
                  </a:lnTo>
                  <a:lnTo>
                    <a:pt x="45517" y="5437498"/>
                  </a:lnTo>
                  <a:lnTo>
                    <a:pt x="64650" y="5478217"/>
                  </a:lnTo>
                  <a:lnTo>
                    <a:pt x="86778" y="5517134"/>
                  </a:lnTo>
                  <a:lnTo>
                    <a:pt x="111751" y="5554099"/>
                  </a:lnTo>
                  <a:lnTo>
                    <a:pt x="139422" y="5588964"/>
                  </a:lnTo>
                  <a:lnTo>
                    <a:pt x="169640" y="5621578"/>
                  </a:lnTo>
                  <a:lnTo>
                    <a:pt x="202256" y="5651794"/>
                  </a:lnTo>
                  <a:lnTo>
                    <a:pt x="237122" y="5679462"/>
                  </a:lnTo>
                  <a:lnTo>
                    <a:pt x="274087" y="5704433"/>
                  </a:lnTo>
                  <a:lnTo>
                    <a:pt x="313004" y="5726559"/>
                  </a:lnTo>
                  <a:lnTo>
                    <a:pt x="353722" y="5745689"/>
                  </a:lnTo>
                  <a:lnTo>
                    <a:pt x="396093" y="5761675"/>
                  </a:lnTo>
                  <a:lnTo>
                    <a:pt x="439968" y="5774369"/>
                  </a:lnTo>
                  <a:lnTo>
                    <a:pt x="485196" y="5783620"/>
                  </a:lnTo>
                  <a:lnTo>
                    <a:pt x="531630" y="5789280"/>
                  </a:lnTo>
                  <a:lnTo>
                    <a:pt x="579119" y="5791200"/>
                  </a:lnTo>
                  <a:lnTo>
                    <a:pt x="7117080" y="5791200"/>
                  </a:lnTo>
                  <a:lnTo>
                    <a:pt x="7164569" y="5789280"/>
                  </a:lnTo>
                  <a:lnTo>
                    <a:pt x="7211003" y="5783620"/>
                  </a:lnTo>
                  <a:lnTo>
                    <a:pt x="7256231" y="5774369"/>
                  </a:lnTo>
                  <a:lnTo>
                    <a:pt x="7300106" y="5761675"/>
                  </a:lnTo>
                  <a:lnTo>
                    <a:pt x="7342477" y="5745689"/>
                  </a:lnTo>
                  <a:lnTo>
                    <a:pt x="7383195" y="5726559"/>
                  </a:lnTo>
                  <a:lnTo>
                    <a:pt x="7422112" y="5704433"/>
                  </a:lnTo>
                  <a:lnTo>
                    <a:pt x="7459077" y="5679462"/>
                  </a:lnTo>
                  <a:lnTo>
                    <a:pt x="7493943" y="5651794"/>
                  </a:lnTo>
                  <a:lnTo>
                    <a:pt x="7526559" y="5621578"/>
                  </a:lnTo>
                  <a:lnTo>
                    <a:pt x="7556777" y="5588964"/>
                  </a:lnTo>
                  <a:lnTo>
                    <a:pt x="7584448" y="5554099"/>
                  </a:lnTo>
                  <a:lnTo>
                    <a:pt x="7609421" y="5517134"/>
                  </a:lnTo>
                  <a:lnTo>
                    <a:pt x="7631549" y="5478217"/>
                  </a:lnTo>
                  <a:lnTo>
                    <a:pt x="7650682" y="5437498"/>
                  </a:lnTo>
                  <a:lnTo>
                    <a:pt x="7666670" y="5395125"/>
                  </a:lnTo>
                  <a:lnTo>
                    <a:pt x="7679366" y="5351248"/>
                  </a:lnTo>
                  <a:lnTo>
                    <a:pt x="7688618" y="5306015"/>
                  </a:lnTo>
                  <a:lnTo>
                    <a:pt x="7694279" y="5259576"/>
                  </a:lnTo>
                  <a:lnTo>
                    <a:pt x="7696200" y="5212080"/>
                  </a:lnTo>
                  <a:lnTo>
                    <a:pt x="7696200" y="579120"/>
                  </a:lnTo>
                  <a:lnTo>
                    <a:pt x="7694279" y="531630"/>
                  </a:lnTo>
                  <a:lnTo>
                    <a:pt x="7688618" y="485196"/>
                  </a:lnTo>
                  <a:lnTo>
                    <a:pt x="7679366" y="439968"/>
                  </a:lnTo>
                  <a:lnTo>
                    <a:pt x="7666670" y="396093"/>
                  </a:lnTo>
                  <a:lnTo>
                    <a:pt x="7650682" y="353722"/>
                  </a:lnTo>
                  <a:lnTo>
                    <a:pt x="7631549" y="313004"/>
                  </a:lnTo>
                  <a:lnTo>
                    <a:pt x="7609421" y="274087"/>
                  </a:lnTo>
                  <a:lnTo>
                    <a:pt x="7584448" y="237122"/>
                  </a:lnTo>
                  <a:lnTo>
                    <a:pt x="7556777" y="202256"/>
                  </a:lnTo>
                  <a:lnTo>
                    <a:pt x="7526559" y="169640"/>
                  </a:lnTo>
                  <a:lnTo>
                    <a:pt x="7493943" y="139422"/>
                  </a:lnTo>
                  <a:lnTo>
                    <a:pt x="7459077" y="111751"/>
                  </a:lnTo>
                  <a:lnTo>
                    <a:pt x="7422112" y="86778"/>
                  </a:lnTo>
                  <a:lnTo>
                    <a:pt x="7383195" y="64650"/>
                  </a:lnTo>
                  <a:lnTo>
                    <a:pt x="7342477" y="45517"/>
                  </a:lnTo>
                  <a:lnTo>
                    <a:pt x="7300106" y="29529"/>
                  </a:lnTo>
                  <a:lnTo>
                    <a:pt x="7256231" y="16833"/>
                  </a:lnTo>
                  <a:lnTo>
                    <a:pt x="7211003" y="7581"/>
                  </a:lnTo>
                  <a:lnTo>
                    <a:pt x="7164569" y="1920"/>
                  </a:lnTo>
                  <a:lnTo>
                    <a:pt x="7117080" y="0"/>
                  </a:lnTo>
                  <a:close/>
                </a:path>
              </a:pathLst>
            </a:custGeom>
            <a:solidFill>
              <a:srgbClr val="DEE7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86939" y="554735"/>
              <a:ext cx="7939277" cy="1727454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660142" y="723976"/>
            <a:ext cx="6949440" cy="10172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500" dirty="0">
                <a:latin typeface="Cooper Black"/>
                <a:cs typeface="Cooper Black"/>
              </a:rPr>
              <a:t>ARSIP</a:t>
            </a:r>
            <a:r>
              <a:rPr sz="6500" spc="-40" dirty="0">
                <a:latin typeface="Cooper Black"/>
                <a:cs typeface="Cooper Black"/>
              </a:rPr>
              <a:t> </a:t>
            </a:r>
            <a:r>
              <a:rPr sz="6500" spc="-10" dirty="0">
                <a:latin typeface="Cooper Black"/>
                <a:cs typeface="Cooper Black"/>
              </a:rPr>
              <a:t>DINAMIS</a:t>
            </a:r>
            <a:endParaRPr sz="6500">
              <a:latin typeface="Cooper Black"/>
              <a:cs typeface="Cooper Black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691638" y="2184145"/>
            <a:ext cx="6886575" cy="3787140"/>
            <a:chOff x="2691638" y="2184145"/>
            <a:chExt cx="6886575" cy="3787140"/>
          </a:xfrm>
        </p:grpSpPr>
        <p:sp>
          <p:nvSpPr>
            <p:cNvPr id="7" name="object 7"/>
            <p:cNvSpPr/>
            <p:nvPr/>
          </p:nvSpPr>
          <p:spPr>
            <a:xfrm>
              <a:off x="2788158" y="2196845"/>
              <a:ext cx="6693534" cy="1746885"/>
            </a:xfrm>
            <a:custGeom>
              <a:avLst/>
              <a:gdLst/>
              <a:ahLst/>
              <a:cxnLst/>
              <a:rect l="l" t="t" r="r" b="b"/>
              <a:pathLst>
                <a:path w="6693534" h="1746885">
                  <a:moveTo>
                    <a:pt x="6518783" y="0"/>
                  </a:moveTo>
                  <a:lnTo>
                    <a:pt x="174625" y="0"/>
                  </a:lnTo>
                  <a:lnTo>
                    <a:pt x="128220" y="6241"/>
                  </a:lnTo>
                  <a:lnTo>
                    <a:pt x="86510" y="23852"/>
                  </a:lnTo>
                  <a:lnTo>
                    <a:pt x="51165" y="51165"/>
                  </a:lnTo>
                  <a:lnTo>
                    <a:pt x="23852" y="86510"/>
                  </a:lnTo>
                  <a:lnTo>
                    <a:pt x="6241" y="128220"/>
                  </a:lnTo>
                  <a:lnTo>
                    <a:pt x="0" y="174625"/>
                  </a:lnTo>
                  <a:lnTo>
                    <a:pt x="0" y="1571878"/>
                  </a:lnTo>
                  <a:lnTo>
                    <a:pt x="6241" y="1618283"/>
                  </a:lnTo>
                  <a:lnTo>
                    <a:pt x="23852" y="1659993"/>
                  </a:lnTo>
                  <a:lnTo>
                    <a:pt x="51165" y="1695338"/>
                  </a:lnTo>
                  <a:lnTo>
                    <a:pt x="86510" y="1722651"/>
                  </a:lnTo>
                  <a:lnTo>
                    <a:pt x="128220" y="1740262"/>
                  </a:lnTo>
                  <a:lnTo>
                    <a:pt x="174625" y="1746503"/>
                  </a:lnTo>
                  <a:lnTo>
                    <a:pt x="6518783" y="1746503"/>
                  </a:lnTo>
                  <a:lnTo>
                    <a:pt x="6565187" y="1740262"/>
                  </a:lnTo>
                  <a:lnTo>
                    <a:pt x="6606897" y="1722651"/>
                  </a:lnTo>
                  <a:lnTo>
                    <a:pt x="6642242" y="1695338"/>
                  </a:lnTo>
                  <a:lnTo>
                    <a:pt x="6669555" y="1659993"/>
                  </a:lnTo>
                  <a:lnTo>
                    <a:pt x="6687166" y="1618283"/>
                  </a:lnTo>
                  <a:lnTo>
                    <a:pt x="6693408" y="1571878"/>
                  </a:lnTo>
                  <a:lnTo>
                    <a:pt x="6693408" y="174625"/>
                  </a:lnTo>
                  <a:lnTo>
                    <a:pt x="6687166" y="128220"/>
                  </a:lnTo>
                  <a:lnTo>
                    <a:pt x="6669555" y="86510"/>
                  </a:lnTo>
                  <a:lnTo>
                    <a:pt x="6642242" y="51165"/>
                  </a:lnTo>
                  <a:lnTo>
                    <a:pt x="6606897" y="23852"/>
                  </a:lnTo>
                  <a:lnTo>
                    <a:pt x="6565187" y="6241"/>
                  </a:lnTo>
                  <a:lnTo>
                    <a:pt x="6518783" y="0"/>
                  </a:lnTo>
                  <a:close/>
                </a:path>
              </a:pathLst>
            </a:custGeom>
            <a:solidFill>
              <a:srgbClr val="2440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788158" y="2196845"/>
              <a:ext cx="6693534" cy="1746885"/>
            </a:xfrm>
            <a:custGeom>
              <a:avLst/>
              <a:gdLst/>
              <a:ahLst/>
              <a:cxnLst/>
              <a:rect l="l" t="t" r="r" b="b"/>
              <a:pathLst>
                <a:path w="6693534" h="1746885">
                  <a:moveTo>
                    <a:pt x="0" y="174625"/>
                  </a:moveTo>
                  <a:lnTo>
                    <a:pt x="6241" y="128220"/>
                  </a:lnTo>
                  <a:lnTo>
                    <a:pt x="23852" y="86510"/>
                  </a:lnTo>
                  <a:lnTo>
                    <a:pt x="51165" y="51165"/>
                  </a:lnTo>
                  <a:lnTo>
                    <a:pt x="86510" y="23852"/>
                  </a:lnTo>
                  <a:lnTo>
                    <a:pt x="128220" y="6241"/>
                  </a:lnTo>
                  <a:lnTo>
                    <a:pt x="174625" y="0"/>
                  </a:lnTo>
                  <a:lnTo>
                    <a:pt x="6518783" y="0"/>
                  </a:lnTo>
                  <a:lnTo>
                    <a:pt x="6565187" y="6241"/>
                  </a:lnTo>
                  <a:lnTo>
                    <a:pt x="6606897" y="23852"/>
                  </a:lnTo>
                  <a:lnTo>
                    <a:pt x="6642242" y="51165"/>
                  </a:lnTo>
                  <a:lnTo>
                    <a:pt x="6669555" y="86510"/>
                  </a:lnTo>
                  <a:lnTo>
                    <a:pt x="6687166" y="128220"/>
                  </a:lnTo>
                  <a:lnTo>
                    <a:pt x="6693408" y="174625"/>
                  </a:lnTo>
                  <a:lnTo>
                    <a:pt x="6693408" y="1571878"/>
                  </a:lnTo>
                  <a:lnTo>
                    <a:pt x="6687166" y="1618283"/>
                  </a:lnTo>
                  <a:lnTo>
                    <a:pt x="6669555" y="1659993"/>
                  </a:lnTo>
                  <a:lnTo>
                    <a:pt x="6642242" y="1695338"/>
                  </a:lnTo>
                  <a:lnTo>
                    <a:pt x="6606897" y="1722651"/>
                  </a:lnTo>
                  <a:lnTo>
                    <a:pt x="6565187" y="1740262"/>
                  </a:lnTo>
                  <a:lnTo>
                    <a:pt x="6518783" y="1746503"/>
                  </a:lnTo>
                  <a:lnTo>
                    <a:pt x="174625" y="1746503"/>
                  </a:lnTo>
                  <a:lnTo>
                    <a:pt x="128220" y="1740262"/>
                  </a:lnTo>
                  <a:lnTo>
                    <a:pt x="86510" y="1722651"/>
                  </a:lnTo>
                  <a:lnTo>
                    <a:pt x="51165" y="1695338"/>
                  </a:lnTo>
                  <a:lnTo>
                    <a:pt x="23852" y="1659993"/>
                  </a:lnTo>
                  <a:lnTo>
                    <a:pt x="6241" y="1618283"/>
                  </a:lnTo>
                  <a:lnTo>
                    <a:pt x="0" y="1571878"/>
                  </a:lnTo>
                  <a:lnTo>
                    <a:pt x="0" y="174625"/>
                  </a:lnTo>
                  <a:close/>
                </a:path>
              </a:pathLst>
            </a:custGeom>
            <a:ln w="253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704338" y="4211573"/>
              <a:ext cx="6861175" cy="1746885"/>
            </a:xfrm>
            <a:custGeom>
              <a:avLst/>
              <a:gdLst/>
              <a:ahLst/>
              <a:cxnLst/>
              <a:rect l="l" t="t" r="r" b="b"/>
              <a:pathLst>
                <a:path w="6861175" h="1746885">
                  <a:moveTo>
                    <a:pt x="6686423" y="0"/>
                  </a:moveTo>
                  <a:lnTo>
                    <a:pt x="174625" y="0"/>
                  </a:lnTo>
                  <a:lnTo>
                    <a:pt x="128220" y="6241"/>
                  </a:lnTo>
                  <a:lnTo>
                    <a:pt x="86510" y="23852"/>
                  </a:lnTo>
                  <a:lnTo>
                    <a:pt x="51165" y="51165"/>
                  </a:lnTo>
                  <a:lnTo>
                    <a:pt x="23852" y="86510"/>
                  </a:lnTo>
                  <a:lnTo>
                    <a:pt x="6241" y="128220"/>
                  </a:lnTo>
                  <a:lnTo>
                    <a:pt x="0" y="174625"/>
                  </a:lnTo>
                  <a:lnTo>
                    <a:pt x="0" y="1571853"/>
                  </a:lnTo>
                  <a:lnTo>
                    <a:pt x="6241" y="1618282"/>
                  </a:lnTo>
                  <a:lnTo>
                    <a:pt x="23852" y="1660002"/>
                  </a:lnTo>
                  <a:lnTo>
                    <a:pt x="51165" y="1695349"/>
                  </a:lnTo>
                  <a:lnTo>
                    <a:pt x="86510" y="1722659"/>
                  </a:lnTo>
                  <a:lnTo>
                    <a:pt x="128220" y="1740265"/>
                  </a:lnTo>
                  <a:lnTo>
                    <a:pt x="174625" y="1746503"/>
                  </a:lnTo>
                  <a:lnTo>
                    <a:pt x="6686423" y="1746503"/>
                  </a:lnTo>
                  <a:lnTo>
                    <a:pt x="6732827" y="1740265"/>
                  </a:lnTo>
                  <a:lnTo>
                    <a:pt x="6774537" y="1722659"/>
                  </a:lnTo>
                  <a:lnTo>
                    <a:pt x="6809882" y="1695349"/>
                  </a:lnTo>
                  <a:lnTo>
                    <a:pt x="6837195" y="1660002"/>
                  </a:lnTo>
                  <a:lnTo>
                    <a:pt x="6854806" y="1618282"/>
                  </a:lnTo>
                  <a:lnTo>
                    <a:pt x="6861048" y="1571853"/>
                  </a:lnTo>
                  <a:lnTo>
                    <a:pt x="6861048" y="174625"/>
                  </a:lnTo>
                  <a:lnTo>
                    <a:pt x="6854806" y="128220"/>
                  </a:lnTo>
                  <a:lnTo>
                    <a:pt x="6837195" y="86510"/>
                  </a:lnTo>
                  <a:lnTo>
                    <a:pt x="6809882" y="51165"/>
                  </a:lnTo>
                  <a:lnTo>
                    <a:pt x="6774537" y="23852"/>
                  </a:lnTo>
                  <a:lnTo>
                    <a:pt x="6732827" y="6241"/>
                  </a:lnTo>
                  <a:lnTo>
                    <a:pt x="6686423" y="0"/>
                  </a:lnTo>
                  <a:close/>
                </a:path>
              </a:pathLst>
            </a:custGeom>
            <a:solidFill>
              <a:srgbClr val="97470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704338" y="4211573"/>
              <a:ext cx="6861175" cy="1746885"/>
            </a:xfrm>
            <a:custGeom>
              <a:avLst/>
              <a:gdLst/>
              <a:ahLst/>
              <a:cxnLst/>
              <a:rect l="l" t="t" r="r" b="b"/>
              <a:pathLst>
                <a:path w="6861175" h="1746885">
                  <a:moveTo>
                    <a:pt x="0" y="174625"/>
                  </a:moveTo>
                  <a:lnTo>
                    <a:pt x="6241" y="128220"/>
                  </a:lnTo>
                  <a:lnTo>
                    <a:pt x="23852" y="86510"/>
                  </a:lnTo>
                  <a:lnTo>
                    <a:pt x="51165" y="51165"/>
                  </a:lnTo>
                  <a:lnTo>
                    <a:pt x="86510" y="23852"/>
                  </a:lnTo>
                  <a:lnTo>
                    <a:pt x="128220" y="6241"/>
                  </a:lnTo>
                  <a:lnTo>
                    <a:pt x="174625" y="0"/>
                  </a:lnTo>
                  <a:lnTo>
                    <a:pt x="6686423" y="0"/>
                  </a:lnTo>
                  <a:lnTo>
                    <a:pt x="6732827" y="6241"/>
                  </a:lnTo>
                  <a:lnTo>
                    <a:pt x="6774537" y="23852"/>
                  </a:lnTo>
                  <a:lnTo>
                    <a:pt x="6809882" y="51165"/>
                  </a:lnTo>
                  <a:lnTo>
                    <a:pt x="6837195" y="86510"/>
                  </a:lnTo>
                  <a:lnTo>
                    <a:pt x="6854806" y="128220"/>
                  </a:lnTo>
                  <a:lnTo>
                    <a:pt x="6861048" y="174625"/>
                  </a:lnTo>
                  <a:lnTo>
                    <a:pt x="6861048" y="1571853"/>
                  </a:lnTo>
                  <a:lnTo>
                    <a:pt x="6854806" y="1618282"/>
                  </a:lnTo>
                  <a:lnTo>
                    <a:pt x="6837195" y="1660002"/>
                  </a:lnTo>
                  <a:lnTo>
                    <a:pt x="6809882" y="1695349"/>
                  </a:lnTo>
                  <a:lnTo>
                    <a:pt x="6774537" y="1722659"/>
                  </a:lnTo>
                  <a:lnTo>
                    <a:pt x="6732827" y="1740265"/>
                  </a:lnTo>
                  <a:lnTo>
                    <a:pt x="6686423" y="1746503"/>
                  </a:lnTo>
                  <a:lnTo>
                    <a:pt x="174625" y="1746503"/>
                  </a:lnTo>
                  <a:lnTo>
                    <a:pt x="128220" y="1740265"/>
                  </a:lnTo>
                  <a:lnTo>
                    <a:pt x="86510" y="1722659"/>
                  </a:lnTo>
                  <a:lnTo>
                    <a:pt x="51165" y="1695349"/>
                  </a:lnTo>
                  <a:lnTo>
                    <a:pt x="23852" y="1660002"/>
                  </a:lnTo>
                  <a:lnTo>
                    <a:pt x="6241" y="1618282"/>
                  </a:lnTo>
                  <a:lnTo>
                    <a:pt x="0" y="1571853"/>
                  </a:lnTo>
                  <a:lnTo>
                    <a:pt x="0" y="174625"/>
                  </a:lnTo>
                  <a:close/>
                </a:path>
              </a:pathLst>
            </a:custGeom>
            <a:ln w="253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2935985" y="2162454"/>
            <a:ext cx="6400165" cy="3644265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60"/>
              </a:spcBef>
            </a:pPr>
            <a:r>
              <a:rPr sz="3100" b="1" dirty="0">
                <a:solidFill>
                  <a:srgbClr val="FFFFFF"/>
                </a:solidFill>
                <a:latin typeface="Tahoma"/>
                <a:cs typeface="Tahoma"/>
              </a:rPr>
              <a:t>ARSIP</a:t>
            </a:r>
            <a:r>
              <a:rPr sz="3100" b="1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3100" b="1" spc="-10" dirty="0">
                <a:solidFill>
                  <a:srgbClr val="FFFFFF"/>
                </a:solidFill>
                <a:latin typeface="Tahoma"/>
                <a:cs typeface="Tahoma"/>
              </a:rPr>
              <a:t>AKTIF</a:t>
            </a:r>
            <a:endParaRPr sz="3100">
              <a:latin typeface="Tahoma"/>
              <a:cs typeface="Tahoma"/>
            </a:endParaRPr>
          </a:p>
          <a:p>
            <a:pPr marL="12700" marR="5080" algn="ctr">
              <a:lnSpc>
                <a:spcPts val="3370"/>
              </a:lnSpc>
              <a:spcBef>
                <a:spcPts val="1365"/>
              </a:spcBef>
            </a:pPr>
            <a:r>
              <a:rPr sz="3100" dirty="0">
                <a:solidFill>
                  <a:srgbClr val="FFFFFF"/>
                </a:solidFill>
                <a:latin typeface="Tahoma"/>
                <a:cs typeface="Tahoma"/>
              </a:rPr>
              <a:t>arsip</a:t>
            </a:r>
            <a:r>
              <a:rPr sz="31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3100" dirty="0">
                <a:solidFill>
                  <a:srgbClr val="FFFFFF"/>
                </a:solidFill>
                <a:latin typeface="Tahoma"/>
                <a:cs typeface="Tahoma"/>
              </a:rPr>
              <a:t>yang</a:t>
            </a:r>
            <a:r>
              <a:rPr sz="31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3100" dirty="0">
                <a:solidFill>
                  <a:srgbClr val="FFFFFF"/>
                </a:solidFill>
                <a:latin typeface="Tahoma"/>
                <a:cs typeface="Tahoma"/>
              </a:rPr>
              <a:t>frekuensi</a:t>
            </a:r>
            <a:r>
              <a:rPr sz="31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3100" spc="-10" dirty="0">
                <a:solidFill>
                  <a:srgbClr val="FFFFFF"/>
                </a:solidFill>
                <a:latin typeface="Tahoma"/>
                <a:cs typeface="Tahoma"/>
              </a:rPr>
              <a:t>penggunaannya </a:t>
            </a:r>
            <a:r>
              <a:rPr sz="3100" dirty="0">
                <a:solidFill>
                  <a:srgbClr val="FFFFFF"/>
                </a:solidFill>
                <a:latin typeface="Tahoma"/>
                <a:cs typeface="Tahoma"/>
              </a:rPr>
              <a:t>tinggi</a:t>
            </a:r>
            <a:r>
              <a:rPr sz="31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3100" dirty="0">
                <a:solidFill>
                  <a:srgbClr val="FFFFFF"/>
                </a:solidFill>
                <a:latin typeface="Tahoma"/>
                <a:cs typeface="Tahoma"/>
              </a:rPr>
              <a:t>dan/atau</a:t>
            </a:r>
            <a:r>
              <a:rPr sz="3100" spc="-8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3100" dirty="0">
                <a:solidFill>
                  <a:srgbClr val="FFFFFF"/>
                </a:solidFill>
                <a:latin typeface="Tahoma"/>
                <a:cs typeface="Tahoma"/>
              </a:rPr>
              <a:t>terus</a:t>
            </a:r>
            <a:r>
              <a:rPr sz="3100" spc="-8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3100" spc="-10" dirty="0">
                <a:solidFill>
                  <a:srgbClr val="FFFFFF"/>
                </a:solidFill>
                <a:latin typeface="Tahoma"/>
                <a:cs typeface="Tahoma"/>
              </a:rPr>
              <a:t>menerus</a:t>
            </a:r>
            <a:endParaRPr sz="31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15"/>
              </a:spcBef>
            </a:pPr>
            <a:endParaRPr sz="3100">
              <a:latin typeface="Tahoma"/>
              <a:cs typeface="Tahoma"/>
            </a:endParaRPr>
          </a:p>
          <a:p>
            <a:pPr algn="ctr">
              <a:lnSpc>
                <a:spcPct val="100000"/>
              </a:lnSpc>
            </a:pPr>
            <a:r>
              <a:rPr sz="3100" b="1" dirty="0">
                <a:solidFill>
                  <a:srgbClr val="FFFFFF"/>
                </a:solidFill>
                <a:latin typeface="Tahoma"/>
                <a:cs typeface="Tahoma"/>
              </a:rPr>
              <a:t>ARSIP</a:t>
            </a:r>
            <a:r>
              <a:rPr sz="3100" b="1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3100" b="1" spc="-10" dirty="0">
                <a:solidFill>
                  <a:srgbClr val="FFFFFF"/>
                </a:solidFill>
                <a:latin typeface="Tahoma"/>
                <a:cs typeface="Tahoma"/>
              </a:rPr>
              <a:t>INAKTIF</a:t>
            </a:r>
            <a:endParaRPr sz="3100">
              <a:latin typeface="Tahoma"/>
              <a:cs typeface="Tahoma"/>
            </a:endParaRPr>
          </a:p>
          <a:p>
            <a:pPr marL="12700" marR="5715" algn="ctr">
              <a:lnSpc>
                <a:spcPts val="3350"/>
              </a:lnSpc>
              <a:spcBef>
                <a:spcPts val="1380"/>
              </a:spcBef>
            </a:pPr>
            <a:r>
              <a:rPr sz="3100" dirty="0">
                <a:solidFill>
                  <a:srgbClr val="FFFFFF"/>
                </a:solidFill>
                <a:latin typeface="Tahoma"/>
                <a:cs typeface="Tahoma"/>
              </a:rPr>
              <a:t>arsip</a:t>
            </a:r>
            <a:r>
              <a:rPr sz="3100" spc="-9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3100" dirty="0">
                <a:solidFill>
                  <a:srgbClr val="FFFFFF"/>
                </a:solidFill>
                <a:latin typeface="Tahoma"/>
                <a:cs typeface="Tahoma"/>
              </a:rPr>
              <a:t>yang</a:t>
            </a:r>
            <a:r>
              <a:rPr sz="3100" spc="-10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3100" dirty="0">
                <a:solidFill>
                  <a:srgbClr val="FFFFFF"/>
                </a:solidFill>
                <a:latin typeface="Tahoma"/>
                <a:cs typeface="Tahoma"/>
              </a:rPr>
              <a:t>frekuensi</a:t>
            </a:r>
            <a:r>
              <a:rPr sz="3100" spc="-9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3100" spc="-10" dirty="0">
                <a:solidFill>
                  <a:srgbClr val="FFFFFF"/>
                </a:solidFill>
                <a:latin typeface="Tahoma"/>
                <a:cs typeface="Tahoma"/>
              </a:rPr>
              <a:t>penggunaannya </a:t>
            </a:r>
            <a:r>
              <a:rPr sz="3100" dirty="0">
                <a:solidFill>
                  <a:srgbClr val="FFFFFF"/>
                </a:solidFill>
                <a:latin typeface="Tahoma"/>
                <a:cs typeface="Tahoma"/>
              </a:rPr>
              <a:t>telah</a:t>
            </a:r>
            <a:r>
              <a:rPr sz="3100" spc="-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3100" spc="-10" dirty="0">
                <a:solidFill>
                  <a:srgbClr val="FFFFFF"/>
                </a:solidFill>
                <a:latin typeface="Tahoma"/>
                <a:cs typeface="Tahoma"/>
              </a:rPr>
              <a:t>menurun</a:t>
            </a:r>
            <a:endParaRPr sz="31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9836F6FD-8158-45D3-BA7F-D5AB1A906834}"/>
              </a:ext>
            </a:extLst>
          </p:cNvPr>
          <p:cNvSpPr/>
          <p:nvPr/>
        </p:nvSpPr>
        <p:spPr>
          <a:xfrm>
            <a:off x="1371600" y="1612264"/>
            <a:ext cx="8305800" cy="20472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866392" y="1189989"/>
            <a:ext cx="1986914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dirty="0">
                <a:latin typeface="Calibri"/>
                <a:cs typeface="Calibri"/>
              </a:rPr>
              <a:t>NILAIGUNA</a:t>
            </a:r>
            <a:r>
              <a:rPr sz="2600" spc="-50" dirty="0">
                <a:latin typeface="Calibri"/>
                <a:cs typeface="Calibri"/>
              </a:rPr>
              <a:t> </a:t>
            </a:r>
            <a:r>
              <a:rPr sz="2600" dirty="0">
                <a:latin typeface="Calibri"/>
                <a:cs typeface="Calibri"/>
              </a:rPr>
              <a:t>:</a:t>
            </a:r>
            <a:r>
              <a:rPr sz="2600" spc="-5" dirty="0">
                <a:latin typeface="Calibri"/>
                <a:cs typeface="Calibri"/>
              </a:rPr>
              <a:t> </a:t>
            </a:r>
            <a:r>
              <a:rPr sz="2600" spc="-50" dirty="0">
                <a:latin typeface="Calibri"/>
                <a:cs typeface="Calibri"/>
              </a:rPr>
              <a:t>A</a:t>
            </a:r>
            <a:endParaRPr sz="26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51353" y="1189989"/>
            <a:ext cx="1694180" cy="422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01625" algn="l"/>
                <a:tab pos="603250" algn="l"/>
                <a:tab pos="1007110" algn="l"/>
                <a:tab pos="1318895" algn="l"/>
              </a:tabLst>
            </a:pPr>
            <a:r>
              <a:rPr sz="2600" spc="-50" dirty="0">
                <a:latin typeface="Calibri"/>
                <a:cs typeface="Calibri"/>
              </a:rPr>
              <a:t>L</a:t>
            </a:r>
            <a:r>
              <a:rPr sz="2600" dirty="0">
                <a:latin typeface="Calibri"/>
                <a:cs typeface="Calibri"/>
              </a:rPr>
              <a:t>	</a:t>
            </a:r>
            <a:r>
              <a:rPr sz="2600" spc="-50" dirty="0">
                <a:latin typeface="Calibri"/>
                <a:cs typeface="Calibri"/>
              </a:rPr>
              <a:t>F</a:t>
            </a:r>
            <a:r>
              <a:rPr sz="2600" dirty="0">
                <a:latin typeface="Calibri"/>
                <a:cs typeface="Calibri"/>
              </a:rPr>
              <a:t>	</a:t>
            </a:r>
            <a:r>
              <a:rPr sz="2600" spc="-50" dirty="0">
                <a:latin typeface="Calibri"/>
                <a:cs typeface="Calibri"/>
              </a:rPr>
              <a:t>R</a:t>
            </a:r>
            <a:r>
              <a:rPr sz="2600" dirty="0">
                <a:latin typeface="Calibri"/>
                <a:cs typeface="Calibri"/>
              </a:rPr>
              <a:t>	</a:t>
            </a:r>
            <a:r>
              <a:rPr sz="2600" spc="-50" dirty="0">
                <a:latin typeface="Calibri"/>
                <a:cs typeface="Calibri"/>
              </a:rPr>
              <a:t>E</a:t>
            </a:r>
            <a:r>
              <a:rPr sz="2600" dirty="0">
                <a:latin typeface="Calibri"/>
                <a:cs typeface="Calibri"/>
              </a:rPr>
              <a:t>	I</a:t>
            </a:r>
            <a:r>
              <a:rPr sz="2600" spc="-5" dirty="0">
                <a:latin typeface="Calibri"/>
                <a:cs typeface="Calibri"/>
              </a:rPr>
              <a:t> </a:t>
            </a:r>
            <a:r>
              <a:rPr sz="2600" spc="-50" dirty="0">
                <a:latin typeface="Calibri"/>
                <a:cs typeface="Calibri"/>
              </a:rPr>
              <a:t>D</a:t>
            </a:r>
            <a:endParaRPr sz="26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090673" y="1585925"/>
            <a:ext cx="2019300" cy="17037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600" i="1" spc="-10" dirty="0">
                <a:latin typeface="Calibri"/>
                <a:cs typeface="Calibri"/>
              </a:rPr>
              <a:t>Administration Legal</a:t>
            </a:r>
            <a:endParaRPr sz="2600">
              <a:latin typeface="Calibri"/>
              <a:cs typeface="Calibri"/>
            </a:endParaRPr>
          </a:p>
          <a:p>
            <a:pPr marL="12700" marR="788035">
              <a:lnSpc>
                <a:spcPct val="104600"/>
              </a:lnSpc>
              <a:spcBef>
                <a:spcPts val="434"/>
              </a:spcBef>
            </a:pPr>
            <a:r>
              <a:rPr sz="2600" i="1" spc="-10" dirty="0">
                <a:latin typeface="Calibri"/>
                <a:cs typeface="Calibri"/>
              </a:rPr>
              <a:t>Financial Research</a:t>
            </a:r>
            <a:endParaRPr sz="26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73393" y="2376043"/>
            <a:ext cx="1912620" cy="9131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0" dirty="0">
                <a:latin typeface="Calibri"/>
                <a:cs typeface="Calibri"/>
              </a:rPr>
              <a:t>NILAIGUNA</a:t>
            </a:r>
            <a:endParaRPr sz="3200">
              <a:latin typeface="Calibri"/>
              <a:cs typeface="Calibri"/>
            </a:endParaRPr>
          </a:p>
          <a:p>
            <a:pPr marL="318770">
              <a:lnSpc>
                <a:spcPct val="100000"/>
              </a:lnSpc>
              <a:spcBef>
                <a:spcPts val="20"/>
              </a:spcBef>
            </a:pPr>
            <a:r>
              <a:rPr sz="2600" i="1" spc="-10" dirty="0">
                <a:latin typeface="Calibri"/>
                <a:cs typeface="Calibri"/>
              </a:rPr>
              <a:t>PRIMER</a:t>
            </a:r>
            <a:endParaRPr sz="26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90673" y="3659504"/>
            <a:ext cx="2099310" cy="1215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600" i="1" spc="-10" dirty="0">
                <a:latin typeface="Calibri"/>
                <a:cs typeface="Calibri"/>
              </a:rPr>
              <a:t>Evidential Informational Documentation</a:t>
            </a:r>
            <a:endParaRPr sz="26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613017" y="4055440"/>
            <a:ext cx="1633220" cy="8197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600" spc="-10" dirty="0">
                <a:latin typeface="Calibri"/>
                <a:cs typeface="Calibri"/>
              </a:rPr>
              <a:t>NILAIGUNA</a:t>
            </a:r>
            <a:endParaRPr sz="2600">
              <a:latin typeface="Calibri"/>
              <a:cs typeface="Calibri"/>
            </a:endParaRPr>
          </a:p>
          <a:p>
            <a:pPr marL="172085">
              <a:lnSpc>
                <a:spcPct val="100000"/>
              </a:lnSpc>
              <a:spcBef>
                <a:spcPts val="5"/>
              </a:spcBef>
            </a:pPr>
            <a:r>
              <a:rPr sz="2600" i="1" spc="-10" dirty="0">
                <a:latin typeface="Calibri"/>
                <a:cs typeface="Calibri"/>
              </a:rPr>
              <a:t>SEKUNDER</a:t>
            </a:r>
            <a:endParaRPr sz="26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941061" y="2655061"/>
            <a:ext cx="1168400" cy="711200"/>
            <a:chOff x="4941061" y="2655061"/>
            <a:chExt cx="1168400" cy="711200"/>
          </a:xfrm>
        </p:grpSpPr>
        <p:sp>
          <p:nvSpPr>
            <p:cNvPr id="9" name="object 9"/>
            <p:cNvSpPr/>
            <p:nvPr/>
          </p:nvSpPr>
          <p:spPr>
            <a:xfrm>
              <a:off x="4953761" y="2667761"/>
              <a:ext cx="1143000" cy="685800"/>
            </a:xfrm>
            <a:custGeom>
              <a:avLst/>
              <a:gdLst/>
              <a:ahLst/>
              <a:cxnLst/>
              <a:rect l="l" t="t" r="r" b="b"/>
              <a:pathLst>
                <a:path w="1143000" h="685800">
                  <a:moveTo>
                    <a:pt x="800100" y="0"/>
                  </a:moveTo>
                  <a:lnTo>
                    <a:pt x="800100" y="171450"/>
                  </a:lnTo>
                  <a:lnTo>
                    <a:pt x="0" y="171450"/>
                  </a:lnTo>
                  <a:lnTo>
                    <a:pt x="0" y="514350"/>
                  </a:lnTo>
                  <a:lnTo>
                    <a:pt x="800100" y="514350"/>
                  </a:lnTo>
                  <a:lnTo>
                    <a:pt x="800100" y="685800"/>
                  </a:lnTo>
                  <a:lnTo>
                    <a:pt x="1143000" y="342900"/>
                  </a:lnTo>
                  <a:lnTo>
                    <a:pt x="800100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953761" y="2667761"/>
              <a:ext cx="1143000" cy="685800"/>
            </a:xfrm>
            <a:custGeom>
              <a:avLst/>
              <a:gdLst/>
              <a:ahLst/>
              <a:cxnLst/>
              <a:rect l="l" t="t" r="r" b="b"/>
              <a:pathLst>
                <a:path w="1143000" h="685800">
                  <a:moveTo>
                    <a:pt x="0" y="171450"/>
                  </a:moveTo>
                  <a:lnTo>
                    <a:pt x="800100" y="171450"/>
                  </a:lnTo>
                  <a:lnTo>
                    <a:pt x="800100" y="0"/>
                  </a:lnTo>
                  <a:lnTo>
                    <a:pt x="1143000" y="342900"/>
                  </a:lnTo>
                  <a:lnTo>
                    <a:pt x="800100" y="685800"/>
                  </a:lnTo>
                  <a:lnTo>
                    <a:pt x="800100" y="514350"/>
                  </a:lnTo>
                  <a:lnTo>
                    <a:pt x="0" y="514350"/>
                  </a:lnTo>
                  <a:lnTo>
                    <a:pt x="0" y="171450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5017261" y="4255261"/>
            <a:ext cx="1168400" cy="711200"/>
            <a:chOff x="5017261" y="4255261"/>
            <a:chExt cx="1168400" cy="711200"/>
          </a:xfrm>
        </p:grpSpPr>
        <p:sp>
          <p:nvSpPr>
            <p:cNvPr id="12" name="object 12"/>
            <p:cNvSpPr/>
            <p:nvPr/>
          </p:nvSpPr>
          <p:spPr>
            <a:xfrm>
              <a:off x="5029961" y="4267961"/>
              <a:ext cx="1143000" cy="685800"/>
            </a:xfrm>
            <a:custGeom>
              <a:avLst/>
              <a:gdLst/>
              <a:ahLst/>
              <a:cxnLst/>
              <a:rect l="l" t="t" r="r" b="b"/>
              <a:pathLst>
                <a:path w="1143000" h="685800">
                  <a:moveTo>
                    <a:pt x="800100" y="0"/>
                  </a:moveTo>
                  <a:lnTo>
                    <a:pt x="800100" y="171450"/>
                  </a:lnTo>
                  <a:lnTo>
                    <a:pt x="0" y="171450"/>
                  </a:lnTo>
                  <a:lnTo>
                    <a:pt x="0" y="514350"/>
                  </a:lnTo>
                  <a:lnTo>
                    <a:pt x="800100" y="514350"/>
                  </a:lnTo>
                  <a:lnTo>
                    <a:pt x="800100" y="685800"/>
                  </a:lnTo>
                  <a:lnTo>
                    <a:pt x="1143000" y="342900"/>
                  </a:lnTo>
                  <a:lnTo>
                    <a:pt x="800100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029961" y="4267961"/>
              <a:ext cx="1143000" cy="685800"/>
            </a:xfrm>
            <a:custGeom>
              <a:avLst/>
              <a:gdLst/>
              <a:ahLst/>
              <a:cxnLst/>
              <a:rect l="l" t="t" r="r" b="b"/>
              <a:pathLst>
                <a:path w="1143000" h="685800">
                  <a:moveTo>
                    <a:pt x="0" y="171450"/>
                  </a:moveTo>
                  <a:lnTo>
                    <a:pt x="800100" y="171450"/>
                  </a:lnTo>
                  <a:lnTo>
                    <a:pt x="800100" y="0"/>
                  </a:lnTo>
                  <a:lnTo>
                    <a:pt x="1143000" y="342900"/>
                  </a:lnTo>
                  <a:lnTo>
                    <a:pt x="800100" y="685800"/>
                  </a:lnTo>
                  <a:lnTo>
                    <a:pt x="800100" y="514350"/>
                  </a:lnTo>
                  <a:lnTo>
                    <a:pt x="0" y="514350"/>
                  </a:lnTo>
                  <a:lnTo>
                    <a:pt x="0" y="171450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</TotalTime>
  <Words>1407</Words>
  <Application>Microsoft Office PowerPoint</Application>
  <PresentationFormat>Widescreen</PresentationFormat>
  <Paragraphs>621</Paragraphs>
  <Slides>62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72" baseType="lpstr">
      <vt:lpstr>Arial</vt:lpstr>
      <vt:lpstr>Arial Narrow</vt:lpstr>
      <vt:lpstr>Bookman Old Style</vt:lpstr>
      <vt:lpstr>Calibri</vt:lpstr>
      <vt:lpstr>Calibri Light</vt:lpstr>
      <vt:lpstr>Cooper Black</vt:lpstr>
      <vt:lpstr>Tahoma</vt:lpstr>
      <vt:lpstr>Times New Roman</vt:lpstr>
      <vt:lpstr>Verdana</vt:lpstr>
      <vt:lpstr>Office Theme</vt:lpstr>
      <vt:lpstr>Pengelolaan Arsip Aktif</vt:lpstr>
      <vt:lpstr>Kesepakatan Pembelajaran</vt:lpstr>
      <vt:lpstr>PowerPoint Presentation</vt:lpstr>
      <vt:lpstr>PowerPoint Presentation</vt:lpstr>
      <vt:lpstr>Are You Ready?</vt:lpstr>
      <vt:lpstr>PowerPoint Presentation</vt:lpstr>
      <vt:lpstr>adalah arsip yang digunakan secara langsung dalam kegiatan pencipta arsip dan disimpan selama jangka waktu tertentu</vt:lpstr>
      <vt:lpstr>ARSIP DINAMIS</vt:lpstr>
      <vt:lpstr>PowerPoint Presentation</vt:lpstr>
      <vt:lpstr>Bagaimanakah Pengelolaan Arsip Bapak/Ibu di Kantor?</vt:lpstr>
      <vt:lpstr>Seperti ini?</vt:lpstr>
      <vt:lpstr>Atau Seperti Ini</vt:lpstr>
      <vt:lpstr>SEBAIKNYA.....</vt:lpstr>
      <vt:lpstr>Arsip Aktif</vt:lpstr>
      <vt:lpstr>PENGELOLAAN ARSIP AKTIF</vt:lpstr>
      <vt:lpstr>Dasar Hukum Pengelolaan Arsip Aktif</vt:lpstr>
      <vt:lpstr>Pengolahan dan Penyimpanan Arsip Aktif (Tekstual) di CENTRAL FILE (Unit Pengolah )</vt:lpstr>
      <vt:lpstr>PowerPoint Presentation</vt:lpstr>
      <vt:lpstr>Hakekat Pengelolaan Arsip Aktif</vt:lpstr>
      <vt:lpstr>PEMBERKASAN ARSIP</vt:lpstr>
      <vt:lpstr>PowerPoint Presentation</vt:lpstr>
      <vt:lpstr>Kesamaan Urusan (dosier)</vt:lpstr>
      <vt:lpstr>BERKAS KESAMAAN URUSAN (DOSIER)</vt:lpstr>
      <vt:lpstr>BERKAS KESAMAAN KEGIATAN (RUBRIK)</vt:lpstr>
      <vt:lpstr>PowerPoint Presentation</vt:lpstr>
      <vt:lpstr>SARANA PEMBERKASAN ARSIP</vt:lpstr>
      <vt:lpstr>Perangkat Keras</vt:lpstr>
      <vt:lpstr>PowerPoint Presentation</vt:lpstr>
      <vt:lpstr>Kode Klasifikasi Arsip</vt:lpstr>
      <vt:lpstr>Fungsi KKA</vt:lpstr>
      <vt:lpstr>PowerPoint Presentation</vt:lpstr>
      <vt:lpstr>Klasifikasi dengan kode numerik</vt:lpstr>
      <vt:lpstr>PowerPoint Presentation</vt:lpstr>
      <vt:lpstr>PowerPoint Presentation</vt:lpstr>
      <vt:lpstr>Yuks Kita Test</vt:lpstr>
      <vt:lpstr>PowerPoint Presentation</vt:lpstr>
      <vt:lpstr>PowerPoint Presentation</vt:lpstr>
      <vt:lpstr>PowerPoint Presentation</vt:lpstr>
      <vt:lpstr>PowerPoint Presentation</vt:lpstr>
      <vt:lpstr>Bagaimana Seharusnya?</vt:lpstr>
      <vt:lpstr>PowerPoint Presentation</vt:lpstr>
      <vt:lpstr>PowerPoint Presentation</vt:lpstr>
      <vt:lpstr>PowerPoint Presentation</vt:lpstr>
      <vt:lpstr>TAHAPAN PEMBERKASAN</vt:lpstr>
      <vt:lpstr>TUNJUK SILANG</vt:lpstr>
      <vt:lpstr>PENGGUNAAN TUNJUK SILANG</vt:lpstr>
      <vt:lpstr>CONTOH PENGGUNAAN FORMULIR TUNJUK SILANG</vt:lpstr>
      <vt:lpstr>PEMBERKASAN ARSIP AKTIF</vt:lpstr>
      <vt:lpstr>MEMBUAT DAFTAR BERKAS</vt:lpstr>
      <vt:lpstr>PowerPoint Presentation</vt:lpstr>
      <vt:lpstr>DAFTAR ISI BERKAS</vt:lpstr>
      <vt:lpstr>PowerPoint Presentation</vt:lpstr>
      <vt:lpstr>PowerPoint Presentation</vt:lpstr>
      <vt:lpstr>PowerPoint Presentation</vt:lpstr>
      <vt:lpstr>DAFTAR ISI BERKAS</vt:lpstr>
      <vt:lpstr>LAYANAN PEMINJAMAN ARSIP AKTIF</vt:lpstr>
      <vt:lpstr>PowerPoint Presentation</vt:lpstr>
      <vt:lpstr>PowerPoint Presentation</vt:lpstr>
      <vt:lpstr>Praktek Yuks</vt:lpstr>
      <vt:lpstr>KESIMPULAN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Sigit Herbowo</dc:creator>
  <cp:lastModifiedBy>P3K</cp:lastModifiedBy>
  <cp:revision>13</cp:revision>
  <dcterms:created xsi:type="dcterms:W3CDTF">2025-02-24T01:08:13Z</dcterms:created>
  <dcterms:modified xsi:type="dcterms:W3CDTF">2025-02-24T05:02:27Z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2024-03-12T00:00:00Z</vt:filetime>
  </property>
  <property fmtid="{D5CDD505-2E9C-101B-9397-08002B2CF9AE}" pid="3" name="Creator">
    <vt:lpwstr>Microsoft® PowerPoint® LTSC</vt:lpwstr>
  </property>
  <property fmtid="{D5CDD505-2E9C-101B-9397-08002B2CF9AE}" pid="4" name="LastSaved">
    <vt:filetime>2025-02-24T00:00:00Z</vt:filetime>
  </property>
  <property fmtid="{D5CDD505-2E9C-101B-9397-08002B2CF9AE}" pid="5" name="Producer">
    <vt:lpwstr>3-Heights(TM) PDF Security Shell 4.8.25.2 (http://www.pdf-tools.com)</vt:lpwstr>
  </property>
</Properties>
</file>